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8" r:id="rId6"/>
    <p:sldId id="267" r:id="rId7"/>
    <p:sldId id="269" r:id="rId8"/>
    <p:sldId id="270" r:id="rId9"/>
    <p:sldId id="272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4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D7B02-F6B3-45DA-8F39-A4C275FDEBB1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D9848-CB4E-4EB5-9A7A-BE2CD5693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221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E029C-DDA4-4E0F-9961-D190AF68C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1D9BA8-5A69-415D-873A-253311E10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28EB0-9483-422A-AF8B-B4BA20EED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1082F-729D-4024-8043-99BED6B61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E665C-45C1-4477-BBCD-3E3DE611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916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F979C-764F-4B44-9866-7C1260E62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FF78BF-B203-4611-BD92-916D7EEDF2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7A7F8-D7D3-47B3-B50F-C75CF9FD8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51864-68D1-420A-8F1A-8A4599246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2FDA0-BE09-41CF-96B4-9EB414F78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65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90C62D-3F62-4458-B535-5F9F544802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7E12C0-BBD6-447C-81AB-5A59D5725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3F311-A22B-4D64-8266-D372684EE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9CA1E-38EE-4D69-ADFF-8C2017BA0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FC256-A79A-4CDD-B32F-88BAF075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855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184F5-B3DC-45CF-8F42-48E3167BC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8F62E-2E88-4BC6-B53F-628D73D86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8A971-C45A-400A-8112-6A28F152D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3E1AC-52DD-4BCA-A68C-11B8492EB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935BE1-6D05-495E-AB6C-15B57E2F0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26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58453-98CB-42BC-B44C-45AA6BDC3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33150-832D-4BDE-9DC7-82C2C466E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23E6B-8616-4313-8651-CBC13B433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03289-A0D7-41AE-B395-10BF50EC7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E193E-82DB-4A52-921F-12AC0364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63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C5785-DBE8-4042-9603-40EC0F938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41BC4-F615-411E-9AA4-7AC1252FE3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646B18-BF2D-4C76-BDBE-5743187EE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393F37-2D47-427C-BA7C-76D750FAD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07A95-7EC1-4BEF-B33B-DB8168B19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2361C-9FB0-48CA-82A0-485981964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92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AF426-BC6B-49A4-9F45-7FB778772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8172B-B065-441C-8DD6-08A55C122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5E3CFC-1EFA-4BCC-9786-7933F8151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717314-1984-4B9D-8A3C-E75C52133A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BF85B4-759D-4793-8917-2455379BC6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AA0329-BA27-43B6-BAE6-249412606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11DD05-598E-4503-9E80-C72FC8B9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399629-B206-4158-9595-73183B638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51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3338F-FEFD-40AB-8B76-6A13CA73E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FB2994-2C0D-4189-B1A6-C25EAFE69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7CD489-47D0-4EA4-BAE2-463F9C346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0A58E-5C29-4F81-835D-5C6935990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89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FABBB3-DBB4-4A26-AFA7-79F7B0A38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BA48FB-2C09-45F8-8C15-5F796D9AA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058E0-C056-4F74-AEE0-6907269A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66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2DEB3-DA7F-4FFB-B3AB-11E008595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94D96-8C71-4FFD-9C65-02FA24286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E6E166-409B-45C9-9155-915A5140FD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482BDD-A14F-45EE-8C36-007C6289C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417E1-A141-4716-A683-E65E7BB4A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5FCFC8-9DF1-458B-AB44-C6F2E261F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65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F82FD-487F-486A-A006-2BE69785C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0B2039-CB9C-4F8F-AAC0-E4025A8984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2ED8-FC17-4A47-9394-E03451C13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59F4B-8646-4B9F-B8DA-9DC853675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D15E2-4D1A-4C29-876C-3F16399EE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497C7-FB0A-465D-826D-A70389E43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29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DA7DA9-42FF-4A9D-A637-531A438AE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9610C-9FA1-48A1-8E16-949DE4024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B1B93-2577-4562-A9CC-35BBBE804A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C05BC-256E-4988-B214-1A8EDA0EC1A2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DEB43-8006-47D9-946C-B53BF008E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37368-81C4-4F65-8315-94AD53D9F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80179-05B4-4F44-9D5E-6161D43A3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06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93061" cy="686920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F0C0903-849C-455B-B8F2-977C74F1D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8425" y="5199797"/>
            <a:ext cx="9435152" cy="789673"/>
          </a:xfrm>
        </p:spPr>
        <p:txBody>
          <a:bodyPr anchor="ctr"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From Beacon to Beacon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7795DFA-888F-47E2-B44E-DE1D3B3E4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058957"/>
          </a:xfrm>
          <a:custGeom>
            <a:avLst/>
            <a:gdLst>
              <a:gd name="connsiteX0" fmla="*/ 0 w 12192000"/>
              <a:gd name="connsiteY0" fmla="*/ 0 h 5058957"/>
              <a:gd name="connsiteX1" fmla="*/ 12192000 w 12192000"/>
              <a:gd name="connsiteY1" fmla="*/ 0 h 5058957"/>
              <a:gd name="connsiteX2" fmla="*/ 12192000 w 12192000"/>
              <a:gd name="connsiteY2" fmla="*/ 259692 h 5058957"/>
              <a:gd name="connsiteX3" fmla="*/ 12192000 w 12192000"/>
              <a:gd name="connsiteY3" fmla="*/ 3542069 h 5058957"/>
              <a:gd name="connsiteX4" fmla="*/ 12192000 w 12192000"/>
              <a:gd name="connsiteY4" fmla="*/ 3734194 h 5058957"/>
              <a:gd name="connsiteX5" fmla="*/ 12192000 w 12192000"/>
              <a:gd name="connsiteY5" fmla="*/ 4710012 h 5058957"/>
              <a:gd name="connsiteX6" fmla="*/ 12113803 w 12192000"/>
              <a:gd name="connsiteY6" fmla="*/ 4718295 h 5058957"/>
              <a:gd name="connsiteX7" fmla="*/ 6753597 w 12192000"/>
              <a:gd name="connsiteY7" fmla="*/ 5041852 h 5058957"/>
              <a:gd name="connsiteX8" fmla="*/ 400746 w 12192000"/>
              <a:gd name="connsiteY8" fmla="*/ 4870509 h 5058957"/>
              <a:gd name="connsiteX9" fmla="*/ 0 w 12192000"/>
              <a:gd name="connsiteY9" fmla="*/ 4833533 h 5058957"/>
              <a:gd name="connsiteX10" fmla="*/ 0 w 12192000"/>
              <a:gd name="connsiteY10" fmla="*/ 3734194 h 5058957"/>
              <a:gd name="connsiteX11" fmla="*/ 0 w 12192000"/>
              <a:gd name="connsiteY11" fmla="*/ 3542069 h 5058957"/>
              <a:gd name="connsiteX12" fmla="*/ 0 w 12192000"/>
              <a:gd name="connsiteY12" fmla="*/ 259692 h 5058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5058957">
                <a:moveTo>
                  <a:pt x="0" y="0"/>
                </a:moveTo>
                <a:lnTo>
                  <a:pt x="12192000" y="0"/>
                </a:lnTo>
                <a:lnTo>
                  <a:pt x="12192000" y="259692"/>
                </a:lnTo>
                <a:lnTo>
                  <a:pt x="12192000" y="3542069"/>
                </a:lnTo>
                <a:lnTo>
                  <a:pt x="12192000" y="3734194"/>
                </a:lnTo>
                <a:lnTo>
                  <a:pt x="12192000" y="4710012"/>
                </a:lnTo>
                <a:lnTo>
                  <a:pt x="12113803" y="4718295"/>
                </a:lnTo>
                <a:cubicBezTo>
                  <a:pt x="10139508" y="4916244"/>
                  <a:pt x="8237152" y="5009247"/>
                  <a:pt x="6753597" y="5041852"/>
                </a:cubicBezTo>
                <a:cubicBezTo>
                  <a:pt x="4940362" y="5081701"/>
                  <a:pt x="2657278" y="5062371"/>
                  <a:pt x="400746" y="4870509"/>
                </a:cubicBezTo>
                <a:lnTo>
                  <a:pt x="0" y="4833533"/>
                </a:lnTo>
                <a:lnTo>
                  <a:pt x="0" y="3734194"/>
                </a:lnTo>
                <a:lnTo>
                  <a:pt x="0" y="3542069"/>
                </a:lnTo>
                <a:lnTo>
                  <a:pt x="0" y="259692"/>
                </a:lnTo>
                <a:close/>
              </a:path>
            </a:pathLst>
          </a:custGeom>
          <a:solidFill>
            <a:schemeClr val="bg1"/>
          </a:solidFill>
          <a:ln w="444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67AE8-3707-42DB-8C55-67399D094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6003836"/>
            <a:ext cx="8673427" cy="405405"/>
          </a:xfrm>
        </p:spPr>
        <p:txBody>
          <a:bodyPr>
            <a:normAutofit fontScale="25000" lnSpcReduction="20000"/>
          </a:bodyPr>
          <a:lstStyle/>
          <a:p>
            <a:r>
              <a:rPr lang="en-GB" sz="123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Orrets</a:t>
            </a:r>
            <a:r>
              <a:rPr lang="en-GB" sz="12300" dirty="0">
                <a:solidFill>
                  <a:schemeClr val="bg1"/>
                </a:solidFill>
                <a:latin typeface="Comic Sans MS" panose="030F0702030302020204" pitchFamily="66" charset="0"/>
              </a:rPr>
              <a:t> Meadow School</a:t>
            </a:r>
          </a:p>
          <a:p>
            <a:r>
              <a:rPr lang="en-GB" sz="14400" dirty="0">
                <a:solidFill>
                  <a:schemeClr val="bg1"/>
                </a:solidFill>
                <a:latin typeface="Comic Sans MS" panose="030F0702030302020204" pitchFamily="66" charset="0"/>
              </a:rPr>
              <a:t>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ABB88E-1B4F-4F86-BAD2-5AB54EB07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357" y="598193"/>
            <a:ext cx="8935369" cy="386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53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74613D-99F1-4876-BF31-AA194C9D8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065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097A18-7E00-41A8-B636-28D841E0F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  <a:latin typeface="Comic Sans MS" panose="030F0702030302020204" pitchFamily="66" charset="0"/>
              </a:rPr>
              <a:t>Grove Street Beacon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0231BB-32FB-43F0-9C2E-BFB053817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44" y="3060825"/>
            <a:ext cx="6579910" cy="284581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87B15-7846-4E3D-9B47-C85D54A4D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en-GB" sz="1700">
                <a:solidFill>
                  <a:srgbClr val="FFFFFF"/>
                </a:solidFill>
                <a:latin typeface="Comic Sans MS" panose="030F0702030302020204" pitchFamily="66" charset="0"/>
              </a:rPr>
              <a:t>I attended the SMSC Beacon twilight session at Grove Street School. I was impressed by the efforts the school had gone to to meet the standards of the award as well as the award itself which facilitated a genuine opportunity for children to become immersed in the world about them. </a:t>
            </a:r>
          </a:p>
          <a:p>
            <a:r>
              <a:rPr lang="en-GB" sz="1700">
                <a:solidFill>
                  <a:srgbClr val="FFFFFF"/>
                </a:solidFill>
                <a:latin typeface="Comic Sans MS" panose="030F0702030302020204" pitchFamily="66" charset="0"/>
              </a:rPr>
              <a:t>I felt that the award stood for all the areas we valued as a school and still do at Orrets Meadow.</a:t>
            </a:r>
          </a:p>
          <a:p>
            <a:r>
              <a:rPr lang="en-GB" sz="1700">
                <a:solidFill>
                  <a:srgbClr val="FFFFFF"/>
                </a:solidFill>
                <a:latin typeface="Comic Sans MS" panose="030F0702030302020204" pitchFamily="66" charset="0"/>
              </a:rPr>
              <a:t>Orrets Meadow has a long history of supporting Social, Moral, Spiritual and Cultural education.</a:t>
            </a:r>
          </a:p>
          <a:p>
            <a:pPr marL="0" indent="0">
              <a:buNone/>
            </a:pPr>
            <a:endParaRPr lang="en-GB" sz="17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083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53C38-A9D1-4EA0-9DE8-2EE4D23BF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Where do you start?</a:t>
            </a:r>
            <a:br>
              <a:rPr lang="en-GB" sz="3200" dirty="0">
                <a:latin typeface="Comic Sans MS" panose="030F0702030302020204" pitchFamily="66" charset="0"/>
              </a:rPr>
            </a:br>
            <a:r>
              <a:rPr lang="en-GB" sz="3200" dirty="0">
                <a:latin typeface="Comic Sans MS" panose="030F0702030302020204" pitchFamily="66" charset="0"/>
              </a:rPr>
              <a:t>Reflect and review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2FA0DD-8A20-4C71-89EE-333BBC40B8CE}"/>
              </a:ext>
            </a:extLst>
          </p:cNvPr>
          <p:cNvSpPr/>
          <p:nvPr/>
        </p:nvSpPr>
        <p:spPr>
          <a:xfrm>
            <a:off x="404740" y="1398240"/>
            <a:ext cx="36583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>
                <a:ln w="0"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Audit the curriculum</a:t>
            </a:r>
            <a:endParaRPr lang="en-US" sz="2800" b="0" cap="none" spc="0" dirty="0">
              <a:ln w="0">
                <a:solidFill>
                  <a:schemeClr val="tx1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4E47B2-25A3-427F-80A7-AC34490CFE89}"/>
              </a:ext>
            </a:extLst>
          </p:cNvPr>
          <p:cNvSpPr/>
          <p:nvPr/>
        </p:nvSpPr>
        <p:spPr>
          <a:xfrm>
            <a:off x="289324" y="1921460"/>
            <a:ext cx="1114529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>
                <a:ln w="0"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Talk to staff about their role in supporting SMSC throughout the school</a:t>
            </a:r>
            <a:endParaRPr lang="en-US" sz="2800" b="0" cap="none" spc="0" dirty="0">
              <a:ln w="0">
                <a:solidFill>
                  <a:schemeClr val="tx1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DAFCB6-ECB1-4757-99C7-86B7CB8C4BA4}"/>
              </a:ext>
            </a:extLst>
          </p:cNvPr>
          <p:cNvSpPr/>
          <p:nvPr/>
        </p:nvSpPr>
        <p:spPr>
          <a:xfrm>
            <a:off x="175489" y="2908823"/>
            <a:ext cx="264771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b="0" cap="none" spc="0" dirty="0">
                <a:ln w="0"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Pupil voice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054CBB-9D50-412E-A59A-DDD57BE18A6D}"/>
              </a:ext>
            </a:extLst>
          </p:cNvPr>
          <p:cNvSpPr/>
          <p:nvPr/>
        </p:nvSpPr>
        <p:spPr>
          <a:xfrm>
            <a:off x="70771" y="2429898"/>
            <a:ext cx="57912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>
                <a:ln w="0"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SMSC a visual in the classroom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568C89-A49E-45C3-89BB-94C921A63B29}"/>
              </a:ext>
            </a:extLst>
          </p:cNvPr>
          <p:cNvSpPr/>
          <p:nvPr/>
        </p:nvSpPr>
        <p:spPr>
          <a:xfrm>
            <a:off x="342433" y="3454013"/>
            <a:ext cx="11025198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>
                <a:ln w="0"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Talk to the subject leads about presenting SMSC through their subjects.</a:t>
            </a:r>
            <a:endParaRPr lang="en-US" sz="2800" b="0" cap="none" spc="0" dirty="0">
              <a:ln w="0">
                <a:solidFill>
                  <a:schemeClr val="tx1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7A458F-2EF5-4639-85EC-2443BD249368}"/>
              </a:ext>
            </a:extLst>
          </p:cNvPr>
          <p:cNvSpPr/>
          <p:nvPr/>
        </p:nvSpPr>
        <p:spPr>
          <a:xfrm>
            <a:off x="324452" y="3980588"/>
            <a:ext cx="58172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>
                <a:ln w="0"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Planning reference in core subjects</a:t>
            </a:r>
            <a:endParaRPr lang="en-US" sz="2800" b="0" cap="none" spc="0" dirty="0">
              <a:ln w="0">
                <a:solidFill>
                  <a:schemeClr val="tx1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6A90E0-B714-4F20-9C08-CDD8DAC90033}"/>
              </a:ext>
            </a:extLst>
          </p:cNvPr>
          <p:cNvSpPr/>
          <p:nvPr/>
        </p:nvSpPr>
        <p:spPr>
          <a:xfrm>
            <a:off x="404740" y="4529133"/>
            <a:ext cx="426110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800" dirty="0">
                <a:ln w="0"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Governor representation</a:t>
            </a:r>
            <a:endParaRPr lang="en-US" sz="2800" b="0" cap="none" spc="0" dirty="0">
              <a:ln w="0">
                <a:solidFill>
                  <a:schemeClr val="tx1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7079AC-7001-4BB6-A82A-AFAFBBBD3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9392" y="4345761"/>
            <a:ext cx="4970532" cy="215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35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A4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B1E49-5070-44FD-BAE7-61A8A6CD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School Development Plan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26922E-3E1F-424D-9682-210C22D11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03" t="17917" r="27110" b="13750"/>
          <a:stretch/>
        </p:blipFill>
        <p:spPr>
          <a:xfrm>
            <a:off x="394138" y="2432304"/>
            <a:ext cx="6818586" cy="407097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7889A2-8DD9-4AF5-A530-FB3AB5C87C3A}"/>
              </a:ext>
            </a:extLst>
          </p:cNvPr>
          <p:cNvSpPr txBox="1"/>
          <p:nvPr/>
        </p:nvSpPr>
        <p:spPr>
          <a:xfrm>
            <a:off x="8029319" y="917725"/>
            <a:ext cx="3424739" cy="4852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I completed a School development plan for SMSC to ensure that the work we were doing was recorded and evidenced.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We also made fantastic links with  ‘The Wirral Multicultural society’.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399819-2DED-4D02-8AF9-9D379A8DFAA7}"/>
              </a:ext>
            </a:extLst>
          </p:cNvPr>
          <p:cNvSpPr/>
          <p:nvPr/>
        </p:nvSpPr>
        <p:spPr>
          <a:xfrm>
            <a:off x="4146330" y="6298323"/>
            <a:ext cx="914400" cy="204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558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0"/>
            <a:ext cx="3904488" cy="4233672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1D0EF9-87B9-4131-9430-C22175A7A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115568"/>
            <a:ext cx="3364992" cy="28437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Whole school / Subject Leader discussion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846320"/>
            <a:ext cx="2395728" cy="1563624"/>
          </a:xfrm>
          <a:prstGeom prst="rect">
            <a:avLst/>
          </a:prstGeom>
          <a:solidFill>
            <a:schemeClr val="accent1">
              <a:alpha val="94902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910467-8185-45DD-B8A2-A88DF20DF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21995" y="450221"/>
            <a:ext cx="7207948" cy="5948859"/>
          </a:xfrm>
          <a:prstGeom prst="rect">
            <a:avLst/>
          </a:prstGeom>
          <a:solidFill>
            <a:srgbClr val="7F7F7F">
              <a:alpha val="24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B9B62B-4C02-492A-BEB4-902D062F2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647" t="22181" r="14908" b="6895"/>
          <a:stretch/>
        </p:blipFill>
        <p:spPr>
          <a:xfrm>
            <a:off x="4723687" y="1476022"/>
            <a:ext cx="6795868" cy="390408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7520" y="4835010"/>
            <a:ext cx="1349026" cy="1572768"/>
          </a:xfrm>
          <a:prstGeom prst="rect">
            <a:avLst/>
          </a:prstGeom>
          <a:solidFill>
            <a:srgbClr val="3A4C5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944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ECCF24-5F54-4804-8EE4-228B6E47DDE6}"/>
              </a:ext>
            </a:extLst>
          </p:cNvPr>
          <p:cNvSpPr txBox="1"/>
          <p:nvPr/>
        </p:nvSpPr>
        <p:spPr>
          <a:xfrm>
            <a:off x="557228" y="966549"/>
            <a:ext cx="11164256" cy="483209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Whole staff policy.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Appoint an SMSC governor / regular review at governor meetings.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Planning reference to SMSC  core subjects.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Weekly discrete lesson to explore SMSC.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Termly links with the Wirral multicultural society.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Assembly time linked to SMSC promotion.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Staff meetings to regularly assess the impact.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Class record books of topics covered.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Letter to parents and carers informing them all about SMSC.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7AE13E-32CF-4901-B0D1-C09D5B481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4052" y="2469965"/>
            <a:ext cx="2525719" cy="10930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5550A6-9DC1-4011-A302-6134BA714808}"/>
              </a:ext>
            </a:extLst>
          </p:cNvPr>
          <p:cNvSpPr txBox="1"/>
          <p:nvPr/>
        </p:nvSpPr>
        <p:spPr>
          <a:xfrm>
            <a:off x="470516" y="443329"/>
            <a:ext cx="5344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125266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BC7F2-4BD1-4A8C-9B4E-61F9583BA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185238"/>
            <a:ext cx="10599197" cy="1325563"/>
          </a:xfr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latin typeface="Comic Sans MS" panose="030F0702030302020204" pitchFamily="66" charset="0"/>
              </a:rPr>
              <a:t>Impact </a:t>
            </a:r>
            <a:r>
              <a:rPr lang="en-GB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/ Observation / Pupil / staff voice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8ED571-F41A-4183-9336-43A523FF17D2}"/>
              </a:ext>
            </a:extLst>
          </p:cNvPr>
          <p:cNvSpPr txBox="1"/>
          <p:nvPr/>
        </p:nvSpPr>
        <p:spPr>
          <a:xfrm>
            <a:off x="657225" y="1561684"/>
            <a:ext cx="10599197" cy="526297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SMSC at the forefront of our curriculum.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Pupils informed and actively learning about the world about them.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Active questioning about how, why and who influences our lives.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Increased pupil awareness of equality, empathy, differences and similarities.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A genuine learning link to the world outside the classroom.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646772-F25B-4189-AAA6-85CE8EE31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661" y="5439863"/>
            <a:ext cx="2938527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91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59D69-DD3D-4B55-8292-FE99BD14CC1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latin typeface="Comic Sans MS" panose="030F0702030302020204" pitchFamily="66" charset="0"/>
              </a:rPr>
              <a:t>SMSC Virtual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8403D-AC7D-432C-85B8-1EFC4F61E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GB" dirty="0"/>
              <a:t>Prior to virtual zoom interviews I sent Victoria a large selection of videos , photos and written evidence, policy SDP, staff and pupil voice.</a:t>
            </a:r>
          </a:p>
          <a:p>
            <a:r>
              <a:rPr lang="en-GB" dirty="0"/>
              <a:t>Virtual zoom : video of wall displays, classrooms.</a:t>
            </a:r>
          </a:p>
          <a:p>
            <a:r>
              <a:rPr lang="en-GB" dirty="0"/>
              <a:t>Victoria met pupils from each class.</a:t>
            </a:r>
          </a:p>
          <a:p>
            <a:r>
              <a:rPr lang="en-GB" dirty="0"/>
              <a:t>Together they looked through their SMSC books and answered questions about their SMSC journey.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6B9ADC-8046-44F6-B957-63B3F996E9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GB" dirty="0"/>
              <a:t>Governor, staff and parent interviews with Victoria.</a:t>
            </a:r>
          </a:p>
          <a:p>
            <a:r>
              <a:rPr lang="en-GB" dirty="0"/>
              <a:t>Discussion with SMSC lead and headteacher.</a:t>
            </a:r>
          </a:p>
          <a:p>
            <a:r>
              <a:rPr lang="en-GB" dirty="0"/>
              <a:t>Reviews advice and ways forward.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FC1EAA-D90C-4FC1-9B2D-0BC0887EA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0352" y="4638468"/>
            <a:ext cx="2938527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9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8AB35-D303-44D3-8C2B-2EB9D887847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GB" dirty="0"/>
              <a:t>Finally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9AD51-B2A7-47AE-A3A9-38567BC435AB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GB" dirty="0"/>
              <a:t>Having achieved our Gold award we celebrated this with the children through an assembly.</a:t>
            </a:r>
          </a:p>
          <a:p>
            <a:r>
              <a:rPr lang="en-GB" dirty="0"/>
              <a:t>The local press announced our award.</a:t>
            </a:r>
          </a:p>
          <a:p>
            <a:r>
              <a:rPr lang="en-GB" dirty="0"/>
              <a:t>We posted our achievement on our Facebook site and Twitter.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Thank you for listening. I hope this has given some ideas for ways forward if your school is planning its SMSC journey.</a:t>
            </a:r>
          </a:p>
        </p:txBody>
      </p:sp>
    </p:spTree>
    <p:extLst>
      <p:ext uri="{BB962C8B-B14F-4D97-AF65-F5344CB8AC3E}">
        <p14:creationId xmlns:p14="http://schemas.microsoft.com/office/powerpoint/2010/main" val="1099890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470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Theme</vt:lpstr>
      <vt:lpstr>From Beacon to Beacon</vt:lpstr>
      <vt:lpstr>Grove Street Beacon</vt:lpstr>
      <vt:lpstr>Where do you start? Reflect and review</vt:lpstr>
      <vt:lpstr>School Development Plan</vt:lpstr>
      <vt:lpstr>Whole school / Subject Leader discussion</vt:lpstr>
      <vt:lpstr>PowerPoint Presentation</vt:lpstr>
      <vt:lpstr>Impact / Observation / Pupil / staff voice</vt:lpstr>
      <vt:lpstr>SMSC Virtual assessment</vt:lpstr>
      <vt:lpstr>Finally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Beacon to Beacon</dc:title>
  <dc:creator>Lorna Billington</dc:creator>
  <cp:lastModifiedBy>Lorna Billington</cp:lastModifiedBy>
  <cp:revision>9</cp:revision>
  <dcterms:created xsi:type="dcterms:W3CDTF">2021-10-17T19:45:15Z</dcterms:created>
  <dcterms:modified xsi:type="dcterms:W3CDTF">2021-11-18T07:32:28Z</dcterms:modified>
</cp:coreProperties>
</file>