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7" r:id="rId7"/>
    <p:sldId id="269" r:id="rId8"/>
    <p:sldId id="270" r:id="rId9"/>
    <p:sldId id="27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D7B02-F6B3-45DA-8F39-A4C275FDEBB1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D9848-CB4E-4EB5-9A7A-BE2CD5693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22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E029C-DDA4-4E0F-9961-D190AF68C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9BA8-5A69-415D-873A-253311E10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8EB0-9483-422A-AF8B-B4BA20EE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082F-729D-4024-8043-99BED6B6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665C-45C1-4477-BBCD-3E3DE611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1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F979C-764F-4B44-9866-7C1260E6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F78BF-B203-4611-BD92-916D7EED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7A7F8-D7D3-47B3-B50F-C75CF9FD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51864-68D1-420A-8F1A-8A459924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FDA0-BE09-41CF-96B4-9EB414F7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6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0C62D-3F62-4458-B535-5F9F54480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E12C0-BBD6-447C-81AB-5A59D5725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F311-A22B-4D64-8266-D372684EE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CA1E-38EE-4D69-ADFF-8C2017BA0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FC256-A79A-4CDD-B32F-88BAF075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5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84F5-B3DC-45CF-8F42-48E3167B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F62E-2E88-4BC6-B53F-628D73D8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8A971-C45A-400A-8112-6A28F152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3E1AC-52DD-4BCA-A68C-11B8492EB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35BE1-6D05-495E-AB6C-15B57E2F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26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8453-98CB-42BC-B44C-45AA6BDC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33150-832D-4BDE-9DC7-82C2C466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23E6B-8616-4313-8651-CBC13B4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03289-A0D7-41AE-B395-10BF50EC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E193E-82DB-4A52-921F-12AC0364F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3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5785-DBE8-4042-9603-40EC0F93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41BC4-F615-411E-9AA4-7AC1252FE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46B18-BF2D-4C76-BDBE-5743187EE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93F37-2D47-427C-BA7C-76D750FA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A95-7EC1-4BEF-B33B-DB8168B1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2361C-9FB0-48CA-82A0-485981964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92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F426-BC6B-49A4-9F45-7FB77877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8172B-B065-441C-8DD6-08A55C12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E3CFC-1EFA-4BCC-9786-7933F815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17314-1984-4B9D-8A3C-E75C52133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BF85B4-759D-4793-8917-2455379BC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A0329-BA27-43B6-BAE6-249412606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1DD05-598E-4503-9E80-C72FC8B9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399629-B206-4158-9595-73183B63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3338F-FEFD-40AB-8B76-6A13CA73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B2994-2C0D-4189-B1A6-C25EAFE6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CD489-47D0-4EA4-BAE2-463F9C34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0A58E-5C29-4F81-835D-5C693599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89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ABBB3-DBB4-4A26-AFA7-79F7B0A3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BA48FB-2C09-45F8-8C15-5F796D9AA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058E0-C056-4F74-AEE0-6907269AB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66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DEB3-DA7F-4FFB-B3AB-11E00859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94D96-8C71-4FFD-9C65-02FA24286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6E166-409B-45C9-9155-915A5140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82BDD-A14F-45EE-8C36-007C6289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417E1-A141-4716-A683-E65E7BB4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FCFC8-9DF1-458B-AB44-C6F2E261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82FD-487F-486A-A006-2BE69785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0B2039-CB9C-4F8F-AAC0-E4025A898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2ED8-FC17-4A47-9394-E03451C13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9F4B-8646-4B9F-B8DA-9DC853675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D15E2-4D1A-4C29-876C-3F16399E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497C7-FB0A-465D-826D-A70389E4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2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A7DA9-42FF-4A9D-A637-531A438AE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9610C-9FA1-48A1-8E16-949DE4024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B1B93-2577-4562-A9CC-35BBBE804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C05BC-256E-4988-B214-1A8EDA0EC1A2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B43-8006-47D9-946C-B53BF008E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37368-81C4-4F65-8315-94AD53D9F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0179-05B4-4F44-9D5E-6161D43A3A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0C0903-849C-455B-B8F2-977C74F1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425" y="5199797"/>
            <a:ext cx="9435152" cy="789673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From Beacon to Beacon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67AE8-3707-42DB-8C55-67399D094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6003836"/>
            <a:ext cx="8673427" cy="405405"/>
          </a:xfrm>
        </p:spPr>
        <p:txBody>
          <a:bodyPr>
            <a:normAutofit fontScale="25000" lnSpcReduction="20000"/>
          </a:bodyPr>
          <a:lstStyle/>
          <a:p>
            <a:r>
              <a:rPr lang="en-GB" sz="123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Orrets</a:t>
            </a:r>
            <a:r>
              <a:rPr lang="en-GB" sz="12300" dirty="0">
                <a:solidFill>
                  <a:schemeClr val="bg1"/>
                </a:solidFill>
                <a:latin typeface="Comic Sans MS" panose="030F0702030302020204" pitchFamily="66" charset="0"/>
              </a:rPr>
              <a:t> Meadow School</a:t>
            </a:r>
          </a:p>
          <a:p>
            <a:r>
              <a:rPr lang="en-GB" sz="14400" dirty="0">
                <a:solidFill>
                  <a:schemeClr val="bg1"/>
                </a:solidFill>
                <a:latin typeface="Comic Sans MS" panose="030F0702030302020204" pitchFamily="66" charset="0"/>
              </a:rPr>
              <a:t>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BB88E-1B4F-4F86-BAD2-5AB54EB07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57" y="598193"/>
            <a:ext cx="8935369" cy="38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74613D-99F1-4876-BF31-AA194C9D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6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97A18-7E00-41A8-B636-28D841E0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latin typeface="Comic Sans MS" panose="030F0702030302020204" pitchFamily="66" charset="0"/>
              </a:rPr>
              <a:t>Grove Street Beacon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231BB-32FB-43F0-9C2E-BFB05381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44" y="3060825"/>
            <a:ext cx="6579910" cy="28458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87B15-7846-4E3D-9B47-C85D54A4D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1700">
                <a:solidFill>
                  <a:srgbClr val="FFFFFF"/>
                </a:solidFill>
                <a:latin typeface="Comic Sans MS" panose="030F0702030302020204" pitchFamily="66" charset="0"/>
              </a:rPr>
              <a:t>I attended the SMSC Beacon twilight session at Grove Street School. I was impressed by the efforts the school had gone to to meet the standards of the award as well as the award itself which facilitated a genuine opportunity for children to become immersed in the world about them. </a:t>
            </a:r>
          </a:p>
          <a:p>
            <a:r>
              <a:rPr lang="en-GB" sz="1700">
                <a:solidFill>
                  <a:srgbClr val="FFFFFF"/>
                </a:solidFill>
                <a:latin typeface="Comic Sans MS" panose="030F0702030302020204" pitchFamily="66" charset="0"/>
              </a:rPr>
              <a:t>I felt that the award stood for all the areas we valued as a school and still do at Orrets Meadow.</a:t>
            </a:r>
          </a:p>
          <a:p>
            <a:r>
              <a:rPr lang="en-GB" sz="1700">
                <a:solidFill>
                  <a:srgbClr val="FFFFFF"/>
                </a:solidFill>
                <a:latin typeface="Comic Sans MS" panose="030F0702030302020204" pitchFamily="66" charset="0"/>
              </a:rPr>
              <a:t>Orrets Meadow has a long history of supporting Social, Moral, Spiritual and Cultural education.</a:t>
            </a:r>
          </a:p>
          <a:p>
            <a:pPr marL="0" indent="0">
              <a:buNone/>
            </a:pPr>
            <a:endParaRPr lang="en-GB" sz="17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8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53C38-A9D1-4EA0-9DE8-2EE4D23BF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Where do you start?</a:t>
            </a:r>
            <a:br>
              <a:rPr lang="en-GB" sz="3200" dirty="0"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Reflect and review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2FA0DD-8A20-4C71-89EE-333BBC40B8CE}"/>
              </a:ext>
            </a:extLst>
          </p:cNvPr>
          <p:cNvSpPr/>
          <p:nvPr/>
        </p:nvSpPr>
        <p:spPr>
          <a:xfrm>
            <a:off x="404740" y="1398240"/>
            <a:ext cx="36583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 the curriculum</a:t>
            </a:r>
            <a:endParaRPr lang="en-US" sz="28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E47B2-25A3-427F-80A7-AC34490CFE89}"/>
              </a:ext>
            </a:extLst>
          </p:cNvPr>
          <p:cNvSpPr/>
          <p:nvPr/>
        </p:nvSpPr>
        <p:spPr>
          <a:xfrm>
            <a:off x="289324" y="1921460"/>
            <a:ext cx="111452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Talk to staff about their role in supporting SMSC throughout the school</a:t>
            </a:r>
            <a:endParaRPr lang="en-US" sz="28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AFCB6-ECB1-4757-99C7-86B7CB8C4BA4}"/>
              </a:ext>
            </a:extLst>
          </p:cNvPr>
          <p:cNvSpPr/>
          <p:nvPr/>
        </p:nvSpPr>
        <p:spPr>
          <a:xfrm>
            <a:off x="175489" y="2908823"/>
            <a:ext cx="26477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Pupil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054CBB-9D50-412E-A59A-DDD57BE18A6D}"/>
              </a:ext>
            </a:extLst>
          </p:cNvPr>
          <p:cNvSpPr/>
          <p:nvPr/>
        </p:nvSpPr>
        <p:spPr>
          <a:xfrm>
            <a:off x="70771" y="2429898"/>
            <a:ext cx="579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SMSC a visual in the classroom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568C89-A49E-45C3-89BB-94C921A63B29}"/>
              </a:ext>
            </a:extLst>
          </p:cNvPr>
          <p:cNvSpPr/>
          <p:nvPr/>
        </p:nvSpPr>
        <p:spPr>
          <a:xfrm>
            <a:off x="342433" y="3454013"/>
            <a:ext cx="1102519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Talk to the subject leads about presenting SMSC through their subjects.</a:t>
            </a:r>
            <a:endParaRPr lang="en-US" sz="28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7A458F-2EF5-4639-85EC-2443BD249368}"/>
              </a:ext>
            </a:extLst>
          </p:cNvPr>
          <p:cNvSpPr/>
          <p:nvPr/>
        </p:nvSpPr>
        <p:spPr>
          <a:xfrm>
            <a:off x="324452" y="3980588"/>
            <a:ext cx="58172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Planning reference in core subjects</a:t>
            </a:r>
            <a:endParaRPr lang="en-US" sz="28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6A90E0-B714-4F20-9C08-CDD8DAC90033}"/>
              </a:ext>
            </a:extLst>
          </p:cNvPr>
          <p:cNvSpPr/>
          <p:nvPr/>
        </p:nvSpPr>
        <p:spPr>
          <a:xfrm>
            <a:off x="404740" y="4529133"/>
            <a:ext cx="42611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Governor representation</a:t>
            </a:r>
            <a:endParaRPr lang="en-US" sz="28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7079AC-7001-4BB6-A82A-AFAFBBBD3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392" y="4345761"/>
            <a:ext cx="4970532" cy="21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A4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B1E49-5070-44FD-BAE7-61A8A6CD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School Development 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6922E-3E1F-424D-9682-210C22D11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3" t="17917" r="27110" b="13750"/>
          <a:stretch/>
        </p:blipFill>
        <p:spPr>
          <a:xfrm>
            <a:off x="394138" y="2432304"/>
            <a:ext cx="6818586" cy="40709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889A2-8DD9-4AF5-A530-FB3AB5C87C3A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I completed a School development plan for SMSC to ensure that the work we were doing was recorded and evidenced.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FF"/>
                </a:solidFill>
              </a:rPr>
              <a:t>We also made fantastic links with  ‘The Wirral Multicultural society’.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399819-2DED-4D02-8AF9-9D379A8DFAA7}"/>
              </a:ext>
            </a:extLst>
          </p:cNvPr>
          <p:cNvSpPr/>
          <p:nvPr/>
        </p:nvSpPr>
        <p:spPr>
          <a:xfrm>
            <a:off x="4146330" y="6298323"/>
            <a:ext cx="914400" cy="204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55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D0EF9-87B9-4131-9430-C22175A7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Whole school / Subject Leader discussion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9B62B-4C02-492A-BEB4-902D062F2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47" t="22181" r="14908" b="6895"/>
          <a:stretch/>
        </p:blipFill>
        <p:spPr>
          <a:xfrm>
            <a:off x="4723687" y="1476022"/>
            <a:ext cx="6795868" cy="39040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3A4C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4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CCF24-5F54-4804-8EE4-228B6E47DDE6}"/>
              </a:ext>
            </a:extLst>
          </p:cNvPr>
          <p:cNvSpPr txBox="1"/>
          <p:nvPr/>
        </p:nvSpPr>
        <p:spPr>
          <a:xfrm>
            <a:off x="557228" y="966549"/>
            <a:ext cx="11164256" cy="48320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Whole staff policy.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Appoint an SMSC governor / regular review at governor meetings.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Planning reference to SMSC  core subjects.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Weekly discrete lesson to explore SMSC.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Termly links with the Wirral multicultural society.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Assembly time linked to SMSC promotion.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Staff meetings to regularly assess the impact.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Class record books of topics covered.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Letter to parents and carers informing them all about SMSC.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AE13E-32CF-4901-B0D1-C09D5B481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052" y="2469965"/>
            <a:ext cx="2525719" cy="10930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550A6-9DC1-4011-A302-6134BA714808}"/>
              </a:ext>
            </a:extLst>
          </p:cNvPr>
          <p:cNvSpPr txBox="1"/>
          <p:nvPr/>
        </p:nvSpPr>
        <p:spPr>
          <a:xfrm>
            <a:off x="470516" y="443329"/>
            <a:ext cx="534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12526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C7F2-4BD1-4A8C-9B4E-61F9583B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85238"/>
            <a:ext cx="10599197" cy="1325563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Impact </a:t>
            </a:r>
            <a:r>
              <a:rPr lang="en-GB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/ Observation / Pupil / staff voice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ED571-F41A-4183-9336-43A523FF17D2}"/>
              </a:ext>
            </a:extLst>
          </p:cNvPr>
          <p:cNvSpPr txBox="1"/>
          <p:nvPr/>
        </p:nvSpPr>
        <p:spPr>
          <a:xfrm>
            <a:off x="657225" y="1561684"/>
            <a:ext cx="10599197" cy="526297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SMSC at the forefront of our curriculum.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Pupils informed and actively learning about the world about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Active questioning about how, why and who influences our lives.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Increased pupil awareness of equality, empathy, differences and similarities.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 genuine learning link to the world outside the classroom.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46772-F25B-4189-AAA6-85CE8EE3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661" y="5439863"/>
            <a:ext cx="293852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9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9D69-DD3D-4B55-8292-FE99BD14CC1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SMSC Virtual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403D-AC7D-432C-85B8-1EFC4F61E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Prior to virtual zoom interviews I sent Victoria a large selection of videos , photos and written evidence, policy SDP, staff and pupil voice.</a:t>
            </a:r>
          </a:p>
          <a:p>
            <a:r>
              <a:rPr lang="en-GB" dirty="0"/>
              <a:t>Virtual zoom : video of wall displays, classrooms.</a:t>
            </a:r>
          </a:p>
          <a:p>
            <a:r>
              <a:rPr lang="en-GB" dirty="0"/>
              <a:t>Victoria met pupils from each class.</a:t>
            </a:r>
          </a:p>
          <a:p>
            <a:r>
              <a:rPr lang="en-GB" dirty="0"/>
              <a:t>Together they looked through their SMSC books and answered questions about their SMSC journey.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B9ADC-8046-44F6-B957-63B3F996E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Governor, staff and parent interviews with Victoria.</a:t>
            </a:r>
          </a:p>
          <a:p>
            <a:r>
              <a:rPr lang="en-GB" dirty="0"/>
              <a:t>Discussion with SMSC lead and headteacher.</a:t>
            </a:r>
          </a:p>
          <a:p>
            <a:r>
              <a:rPr lang="en-GB" dirty="0"/>
              <a:t>Reviews advice and ways forward.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FC1EAA-D90C-4FC1-9B2D-0BC0887E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352" y="4638468"/>
            <a:ext cx="293852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AB35-D303-44D3-8C2B-2EB9D887847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9AD51-B2A7-47AE-A3A9-38567BC435A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GB" dirty="0"/>
              <a:t>Having achieved our Gold award we celebrated this with the children through an assembly.</a:t>
            </a:r>
          </a:p>
          <a:p>
            <a:r>
              <a:rPr lang="en-GB" dirty="0"/>
              <a:t>The local press announced our award.</a:t>
            </a:r>
          </a:p>
          <a:p>
            <a:r>
              <a:rPr lang="en-GB" dirty="0"/>
              <a:t>We posted our achievement on our Facebook site and Twitter.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Thank you for listening. I hope this has given some ideas for ways forward if your school is planning its SMSC journey.</a:t>
            </a:r>
          </a:p>
        </p:txBody>
      </p:sp>
    </p:spTree>
    <p:extLst>
      <p:ext uri="{BB962C8B-B14F-4D97-AF65-F5344CB8AC3E}">
        <p14:creationId xmlns:p14="http://schemas.microsoft.com/office/powerpoint/2010/main" val="109989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470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From Beacon to Beacon</vt:lpstr>
      <vt:lpstr>Grove Street Beacon</vt:lpstr>
      <vt:lpstr>Where do you start? Reflect and review</vt:lpstr>
      <vt:lpstr>School Development Plan</vt:lpstr>
      <vt:lpstr>Whole school / Subject Leader discussion</vt:lpstr>
      <vt:lpstr>PowerPoint Presentation</vt:lpstr>
      <vt:lpstr>Impact / Observation / Pupil / staff voice</vt:lpstr>
      <vt:lpstr>SMSC Virtual assessment</vt:lpstr>
      <vt:lpstr>Finally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Beacon to Beacon</dc:title>
  <dc:creator>Lorna Billington</dc:creator>
  <cp:lastModifiedBy>Lorna Billington</cp:lastModifiedBy>
  <cp:revision>9</cp:revision>
  <dcterms:created xsi:type="dcterms:W3CDTF">2021-10-17T19:45:15Z</dcterms:created>
  <dcterms:modified xsi:type="dcterms:W3CDTF">2021-11-18T07:32:28Z</dcterms:modified>
</cp:coreProperties>
</file>