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8" r:id="rId3"/>
    <p:sldId id="258" r:id="rId4"/>
    <p:sldId id="273" r:id="rId5"/>
    <p:sldId id="300" r:id="rId6"/>
    <p:sldId id="291" r:id="rId7"/>
    <p:sldId id="265" r:id="rId8"/>
    <p:sldId id="289" r:id="rId9"/>
    <p:sldId id="290" r:id="rId10"/>
    <p:sldId id="295" r:id="rId11"/>
    <p:sldId id="301" r:id="rId12"/>
    <p:sldId id="303" r:id="rId13"/>
    <p:sldId id="299" r:id="rId14"/>
    <p:sldId id="302" r:id="rId15"/>
    <p:sldId id="304" r:id="rId16"/>
    <p:sldId id="306" r:id="rId17"/>
    <p:sldId id="296" r:id="rId18"/>
    <p:sldId id="292" r:id="rId19"/>
    <p:sldId id="293" r:id="rId20"/>
    <p:sldId id="294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69118-1CBA-4198-927E-DAAA28F2957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0C9E-B12E-41E4-B101-1E5C2D203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9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0C9E-B12E-41E4-B101-1E5C2D2037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8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how I explain bullying can knock you down if you don’t have good self esteem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0C9E-B12E-41E4-B101-1E5C2D2037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7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14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0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89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1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3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2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61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1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5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9ED-8F83-4A4D-A431-BF993B9EEF3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3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19ED-8F83-4A4D-A431-BF993B9EEF3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F705C-BEF8-4C88-9492-892898B9A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5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yte.walsh@m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Recognising and responding to bullying</a:t>
            </a:r>
            <a:br>
              <a:rPr lang="en-GB" dirty="0"/>
            </a:br>
            <a:r>
              <a:rPr lang="en-GB" dirty="0"/>
              <a:t>A parent/carers guide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/>
          </a:bodyPr>
          <a:lstStyle/>
          <a:p>
            <a:r>
              <a:rPr lang="en-GB" dirty="0" err="1"/>
              <a:t>Kayte</a:t>
            </a:r>
            <a:r>
              <a:rPr lang="en-GB" dirty="0"/>
              <a:t> Walsh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0"/>
            <a:ext cx="8295903" cy="16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64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steps……… formal complaint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/>
              <a:t>Contact Head Teacher and request a meeting</a:t>
            </a:r>
          </a:p>
          <a:p>
            <a:r>
              <a:rPr lang="en-GB" sz="2800" dirty="0"/>
              <a:t>Ask for every member of staff to be made aware of the situation.</a:t>
            </a:r>
          </a:p>
          <a:p>
            <a:r>
              <a:rPr lang="en-GB" sz="2800" dirty="0"/>
              <a:t>Ask for additional support for your child</a:t>
            </a:r>
          </a:p>
          <a:p>
            <a:r>
              <a:rPr lang="en-GB" sz="2800" dirty="0"/>
              <a:t>Have a home to school link </a:t>
            </a:r>
          </a:p>
          <a:p>
            <a:r>
              <a:rPr lang="en-GB" sz="2800" dirty="0"/>
              <a:t>If the issue has still not been resolved, write to the Governors asking for an investigation </a:t>
            </a:r>
          </a:p>
          <a:p>
            <a:r>
              <a:rPr lang="en-GB" sz="2800" dirty="0"/>
              <a:t>You have the right to take your complaint as far as the department of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35857"/>
            <a:ext cx="2479580" cy="13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self – esteem be a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29" y="1484784"/>
            <a:ext cx="7633742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Self esteem is a feeling</a:t>
            </a:r>
          </a:p>
          <a:p>
            <a:r>
              <a:rPr lang="en-GB" sz="2800" dirty="0">
                <a:solidFill>
                  <a:schemeClr val="tx1"/>
                </a:solidFill>
              </a:rPr>
              <a:t>We need it to feel good about ourselves</a:t>
            </a:r>
          </a:p>
          <a:p>
            <a:r>
              <a:rPr lang="en-GB" sz="2800" dirty="0">
                <a:solidFill>
                  <a:schemeClr val="tx1"/>
                </a:solidFill>
              </a:rPr>
              <a:t>It gives us confidence</a:t>
            </a:r>
          </a:p>
          <a:p>
            <a:r>
              <a:rPr lang="en-GB" sz="2800" dirty="0">
                <a:solidFill>
                  <a:schemeClr val="tx1"/>
                </a:solidFill>
              </a:rPr>
              <a:t>It makes us want to learn and achieve</a:t>
            </a:r>
          </a:p>
          <a:p>
            <a:r>
              <a:rPr lang="en-GB" sz="2800" dirty="0">
                <a:solidFill>
                  <a:schemeClr val="tx1"/>
                </a:solidFill>
              </a:rPr>
              <a:t>As we grow up we hear and take notice of things around us</a:t>
            </a:r>
          </a:p>
          <a:p>
            <a:r>
              <a:rPr lang="en-GB" sz="2800" dirty="0">
                <a:solidFill>
                  <a:schemeClr val="tx1"/>
                </a:solidFill>
              </a:rPr>
              <a:t>People’s words and actions can effect our self esteem</a:t>
            </a:r>
          </a:p>
          <a:p>
            <a:r>
              <a:rPr lang="en-GB" sz="2800" dirty="0">
                <a:solidFill>
                  <a:schemeClr val="tx1"/>
                </a:solidFill>
              </a:rPr>
              <a:t>Sometimes we take these words or actions to heart and we base our beliefs about ourselves on these words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60648"/>
            <a:ext cx="263814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 cause low self esteem?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4400" dirty="0"/>
              <a:t>Safety</a:t>
            </a:r>
          </a:p>
          <a:p>
            <a:r>
              <a:rPr lang="en-GB" sz="4400" dirty="0"/>
              <a:t>Environment we live in</a:t>
            </a:r>
          </a:p>
          <a:p>
            <a:r>
              <a:rPr lang="en-GB" sz="4400" dirty="0"/>
              <a:t>Health</a:t>
            </a:r>
          </a:p>
          <a:p>
            <a:r>
              <a:rPr lang="en-GB" sz="4400" dirty="0"/>
              <a:t>Ability</a:t>
            </a:r>
          </a:p>
          <a:p>
            <a:r>
              <a:rPr lang="en-GB" sz="4400" dirty="0"/>
              <a:t>Situation</a:t>
            </a:r>
          </a:p>
          <a:p>
            <a:r>
              <a:rPr lang="en-GB" sz="4400" dirty="0"/>
              <a:t>Up- bringing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302433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" y="1074420"/>
            <a:ext cx="8686800" cy="4672012"/>
          </a:xfrm>
        </p:spPr>
      </p:pic>
    </p:spTree>
    <p:extLst>
      <p:ext uri="{BB962C8B-B14F-4D97-AF65-F5344CB8AC3E}">
        <p14:creationId xmlns:p14="http://schemas.microsoft.com/office/powerpoint/2010/main" val="96908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60" r="5901" b="2"/>
          <a:stretch/>
        </p:blipFill>
        <p:spPr>
          <a:xfrm>
            <a:off x="6681274" y="857257"/>
            <a:ext cx="2462726" cy="5143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91" y="297707"/>
            <a:ext cx="4511923" cy="111909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GB" sz="3225" dirty="0"/>
              <a:t>How can having low self esteem effect children?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1416806"/>
            <a:ext cx="5931227" cy="46764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They don’t ever feel good enough</a:t>
            </a:r>
          </a:p>
          <a:p>
            <a:r>
              <a:rPr lang="en-GB" dirty="0">
                <a:solidFill>
                  <a:schemeClr val="tx1"/>
                </a:solidFill>
              </a:rPr>
              <a:t>They give up trying easily</a:t>
            </a:r>
          </a:p>
          <a:p>
            <a:r>
              <a:rPr lang="en-GB" dirty="0">
                <a:solidFill>
                  <a:schemeClr val="tx1"/>
                </a:solidFill>
              </a:rPr>
              <a:t>They feel that they have to impress friends </a:t>
            </a:r>
          </a:p>
          <a:p>
            <a:r>
              <a:rPr lang="en-GB" dirty="0">
                <a:solidFill>
                  <a:schemeClr val="tx1"/>
                </a:solidFill>
              </a:rPr>
              <a:t>They can become low in mood and sometimes angry</a:t>
            </a:r>
          </a:p>
          <a:p>
            <a:r>
              <a:rPr lang="en-GB" dirty="0">
                <a:solidFill>
                  <a:schemeClr val="tx1"/>
                </a:solidFill>
              </a:rPr>
              <a:t>They believe bad comments but not good positive things</a:t>
            </a:r>
          </a:p>
          <a:p>
            <a:r>
              <a:rPr lang="en-GB" dirty="0">
                <a:solidFill>
                  <a:schemeClr val="tx1"/>
                </a:solidFill>
              </a:rPr>
              <a:t>They want to change themselves to please others</a:t>
            </a:r>
          </a:p>
          <a:p>
            <a:r>
              <a:rPr lang="en-GB" dirty="0">
                <a:solidFill>
                  <a:schemeClr val="tx1"/>
                </a:solidFill>
              </a:rPr>
              <a:t>Small problems can become MASSIVE </a:t>
            </a:r>
          </a:p>
          <a:p>
            <a:r>
              <a:rPr lang="en-GB" dirty="0">
                <a:solidFill>
                  <a:schemeClr val="tx1"/>
                </a:solidFill>
              </a:rPr>
              <a:t>They don’t trust people and think everyone is against them</a:t>
            </a:r>
          </a:p>
          <a:p>
            <a:r>
              <a:rPr lang="en-GB" dirty="0">
                <a:solidFill>
                  <a:schemeClr val="tx1"/>
                </a:solidFill>
              </a:rPr>
              <a:t>They don’t take responsibility for their own actions and often blame others</a:t>
            </a:r>
            <a:endParaRPr lang="en-GB" sz="142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child with good self-esteem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051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400" dirty="0"/>
              <a:t>Have a positive image of themselves</a:t>
            </a:r>
          </a:p>
          <a:p>
            <a:r>
              <a:rPr lang="en-GB" sz="2400" dirty="0"/>
              <a:t>Are confident</a:t>
            </a:r>
          </a:p>
          <a:p>
            <a:r>
              <a:rPr lang="en-GB" sz="2400" dirty="0"/>
              <a:t>Can make friends easily and are not anxious with new people</a:t>
            </a:r>
          </a:p>
          <a:p>
            <a:r>
              <a:rPr lang="en-GB" sz="2400" dirty="0"/>
              <a:t>Can be confident in groups or on their own</a:t>
            </a:r>
          </a:p>
          <a:p>
            <a:r>
              <a:rPr lang="en-GB" sz="2400" dirty="0"/>
              <a:t>Will try and solve problems on their own, but if not able to will ask for help</a:t>
            </a:r>
          </a:p>
          <a:p>
            <a:r>
              <a:rPr lang="en-GB" sz="2400" dirty="0"/>
              <a:t>Is proud of their achievements</a:t>
            </a:r>
          </a:p>
          <a:p>
            <a:r>
              <a:rPr lang="en-GB" sz="2400" dirty="0"/>
              <a:t>Can admit mistakes</a:t>
            </a:r>
            <a:r>
              <a:rPr lang="en-GB" sz="2800" dirty="0"/>
              <a:t> </a:t>
            </a:r>
            <a:r>
              <a:rPr lang="en-GB" sz="2400" dirty="0"/>
              <a:t>and learn from them</a:t>
            </a:r>
          </a:p>
          <a:p>
            <a:r>
              <a:rPr lang="en-GB" sz="2400" dirty="0"/>
              <a:t>Will try new things and adapt to change.</a:t>
            </a:r>
          </a:p>
          <a:p>
            <a:r>
              <a:rPr lang="en-GB" sz="2400" dirty="0"/>
              <a:t>Are not overly sensitive</a:t>
            </a:r>
          </a:p>
          <a:p>
            <a:r>
              <a:rPr lang="en-GB" sz="2400" dirty="0"/>
              <a:t>Has age appropriate responsibilities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58914"/>
            <a:ext cx="2714278" cy="11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2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15E7F-EED3-455B-9094-E53B235A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864097"/>
          </a:xfrm>
        </p:spPr>
        <p:txBody>
          <a:bodyPr/>
          <a:lstStyle/>
          <a:p>
            <a:r>
              <a:rPr lang="en-GB" dirty="0"/>
              <a:t>AGE APPOPRIATE CHORES FOR KIDS!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4D3ECD-1D58-45B6-A907-CF90D88EE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96752"/>
            <a:ext cx="3886200" cy="498021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Toddler (2-3)</a:t>
            </a:r>
          </a:p>
          <a:p>
            <a:r>
              <a:rPr lang="en-GB" dirty="0"/>
              <a:t>Wipe cabinets</a:t>
            </a:r>
          </a:p>
          <a:p>
            <a:r>
              <a:rPr lang="en-GB" dirty="0"/>
              <a:t>Pick up / put away </a:t>
            </a:r>
          </a:p>
          <a:p>
            <a:r>
              <a:rPr lang="en-GB" dirty="0"/>
              <a:t>Put dirty clothes in the wash bag</a:t>
            </a:r>
          </a:p>
          <a:p>
            <a:r>
              <a:rPr lang="en-GB" dirty="0"/>
              <a:t>Make bed - simply</a:t>
            </a:r>
          </a:p>
          <a:p>
            <a:r>
              <a:rPr lang="en-GB" dirty="0"/>
              <a:t>Dusting</a:t>
            </a:r>
          </a:p>
          <a:p>
            <a:pPr marL="0" indent="0">
              <a:buNone/>
            </a:pPr>
            <a:r>
              <a:rPr lang="en-GB" b="1" dirty="0"/>
              <a:t>Ages 4-6</a:t>
            </a:r>
          </a:p>
          <a:p>
            <a:r>
              <a:rPr lang="en-GB" dirty="0"/>
              <a:t>Fold towels</a:t>
            </a:r>
          </a:p>
          <a:p>
            <a:r>
              <a:rPr lang="en-GB" dirty="0"/>
              <a:t>Feed pets</a:t>
            </a:r>
          </a:p>
          <a:p>
            <a:r>
              <a:rPr lang="en-GB" dirty="0"/>
              <a:t>Load dishwasher</a:t>
            </a:r>
          </a:p>
          <a:p>
            <a:r>
              <a:rPr lang="en-GB" dirty="0"/>
              <a:t>Set and clear table</a:t>
            </a:r>
          </a:p>
          <a:p>
            <a:r>
              <a:rPr lang="en-GB" dirty="0"/>
              <a:t>Match socks</a:t>
            </a:r>
          </a:p>
          <a:p>
            <a:r>
              <a:rPr lang="en-GB" dirty="0"/>
              <a:t>Recycle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9F6342-D595-4861-B64C-B3795B0D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96751"/>
            <a:ext cx="3886200" cy="498021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Ages 7 -11</a:t>
            </a:r>
          </a:p>
          <a:p>
            <a:r>
              <a:rPr lang="en-GB" dirty="0"/>
              <a:t>Prepare a lunch</a:t>
            </a:r>
          </a:p>
          <a:p>
            <a:r>
              <a:rPr lang="en-GB" dirty="0"/>
              <a:t>Vacuum</a:t>
            </a:r>
          </a:p>
          <a:p>
            <a:r>
              <a:rPr lang="en-GB" dirty="0"/>
              <a:t>Prep food – chop, wash, stir</a:t>
            </a:r>
          </a:p>
          <a:p>
            <a:r>
              <a:rPr lang="en-GB" dirty="0"/>
              <a:t>Clean bathroom</a:t>
            </a:r>
          </a:p>
          <a:p>
            <a:r>
              <a:rPr lang="en-GB" dirty="0"/>
              <a:t>Sort out laundry – hang washing on line</a:t>
            </a:r>
          </a:p>
          <a:p>
            <a:r>
              <a:rPr lang="en-GB" dirty="0"/>
              <a:t>Make bed – put on sheets</a:t>
            </a:r>
          </a:p>
          <a:p>
            <a:pPr marL="0" indent="0">
              <a:buNone/>
            </a:pPr>
            <a:r>
              <a:rPr lang="en-GB" b="1" dirty="0"/>
              <a:t>Age 12 – 14</a:t>
            </a:r>
          </a:p>
          <a:p>
            <a:r>
              <a:rPr lang="en-GB" dirty="0"/>
              <a:t>Mow grass</a:t>
            </a:r>
          </a:p>
          <a:p>
            <a:r>
              <a:rPr lang="en-GB" dirty="0"/>
              <a:t>Watch younger siblings</a:t>
            </a:r>
          </a:p>
          <a:p>
            <a:r>
              <a:rPr lang="en-GB" dirty="0"/>
              <a:t>Iron</a:t>
            </a:r>
          </a:p>
          <a:p>
            <a:r>
              <a:rPr lang="en-GB" dirty="0"/>
              <a:t>Go on messages</a:t>
            </a:r>
          </a:p>
          <a:p>
            <a:r>
              <a:rPr lang="en-GB" dirty="0"/>
              <a:t>Make a full meal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4065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/>
              <a:t>Boosting self esteem and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800" dirty="0"/>
              <a:t>100 happy days</a:t>
            </a:r>
          </a:p>
          <a:p>
            <a:r>
              <a:rPr lang="en-GB" sz="2800" dirty="0"/>
              <a:t>Time to talk</a:t>
            </a:r>
          </a:p>
          <a:p>
            <a:r>
              <a:rPr lang="en-GB" sz="2800" dirty="0"/>
              <a:t>Exercise</a:t>
            </a:r>
          </a:p>
          <a:p>
            <a:r>
              <a:rPr lang="en-GB" sz="2800" dirty="0"/>
              <a:t>Family day out</a:t>
            </a:r>
          </a:p>
          <a:p>
            <a:r>
              <a:rPr lang="en-GB" sz="2800" dirty="0"/>
              <a:t>Laugh, laugh and laugh</a:t>
            </a:r>
          </a:p>
          <a:p>
            <a:r>
              <a:rPr lang="en-GB" sz="2800" dirty="0"/>
              <a:t>Out of school hobbies</a:t>
            </a:r>
          </a:p>
          <a:p>
            <a:r>
              <a:rPr lang="en-GB" sz="2800" dirty="0"/>
              <a:t>Invite friends over</a:t>
            </a:r>
          </a:p>
          <a:p>
            <a:r>
              <a:rPr lang="en-GB" sz="2800" dirty="0"/>
              <a:t>Don’t reward bad behaviour</a:t>
            </a:r>
          </a:p>
          <a:p>
            <a:r>
              <a:rPr lang="en-GB" sz="2800" dirty="0"/>
              <a:t>Give age appropriate responsibilities</a:t>
            </a:r>
          </a:p>
          <a:p>
            <a:r>
              <a:rPr lang="en-GB" sz="2800" dirty="0"/>
              <a:t>Try not to focus on the doom and gloom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73019"/>
            <a:ext cx="33661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HAVE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3797"/>
            <a:ext cx="7886700" cy="47731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ea typeface="Calibri"/>
                <a:cs typeface="Times New Roman"/>
              </a:rPr>
              <a:t> </a:t>
            </a:r>
            <a:r>
              <a:rPr lang="en-GB" sz="2800" dirty="0">
                <a:ea typeface="Calibri"/>
                <a:cs typeface="Times New Roman"/>
              </a:rPr>
              <a:t>People around me I trust and who love me, no matter what</a:t>
            </a:r>
            <a:endParaRPr lang="en-GB" sz="2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/>
                <a:cs typeface="Times New Roman"/>
              </a:rPr>
              <a:t> People who set limits for me so I know when to stop before there is danger or trouble</a:t>
            </a:r>
            <a:endParaRPr lang="en-GB" sz="2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/>
                <a:cs typeface="Times New Roman"/>
              </a:rPr>
              <a:t> People who show me how to do things right by the way they do things</a:t>
            </a:r>
            <a:endParaRPr lang="en-GB" sz="2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/>
                <a:cs typeface="Times New Roman"/>
              </a:rPr>
              <a:t> People who want me to learn to do things on my own</a:t>
            </a:r>
            <a:endParaRPr lang="en-GB" sz="2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/>
                <a:cs typeface="Times New Roman"/>
              </a:rPr>
              <a:t> People who help me when I am sick, in danger or need to learn</a:t>
            </a:r>
            <a:endParaRPr lang="en-GB" sz="2400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514147" cy="159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15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8345"/>
            <a:ext cx="7886700" cy="461861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3600" dirty="0"/>
              <a:t>A person people can like and love</a:t>
            </a:r>
          </a:p>
          <a:p>
            <a:r>
              <a:rPr lang="en-GB" sz="3600" dirty="0"/>
              <a:t>Glad to do nice things for others and show my concern</a:t>
            </a:r>
          </a:p>
          <a:p>
            <a:r>
              <a:rPr lang="en-GB" sz="3600" dirty="0"/>
              <a:t>Respectful of myself and others</a:t>
            </a:r>
          </a:p>
          <a:p>
            <a:r>
              <a:rPr lang="en-GB" sz="3600" dirty="0"/>
              <a:t>Willing to be responsible for what I do</a:t>
            </a:r>
          </a:p>
          <a:p>
            <a:r>
              <a:rPr lang="en-GB" sz="3600" dirty="0"/>
              <a:t>Sure things will be all right</a:t>
            </a:r>
          </a:p>
          <a:p>
            <a:r>
              <a:rPr lang="en-GB" sz="3600" dirty="0"/>
              <a:t>Happy with myself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60649"/>
            <a:ext cx="36004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40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Bit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/>
              <a:t>I was the anti bullying co-ordinator across Merseyside for 11 years</a:t>
            </a:r>
          </a:p>
          <a:p>
            <a:r>
              <a:rPr lang="en-GB" sz="2800" dirty="0"/>
              <a:t>CEOP Ambassador</a:t>
            </a:r>
          </a:p>
          <a:p>
            <a:r>
              <a:rPr lang="en-GB" sz="2800" dirty="0"/>
              <a:t>Youth Worker </a:t>
            </a:r>
          </a:p>
          <a:p>
            <a:r>
              <a:rPr lang="en-GB" sz="2800" dirty="0"/>
              <a:t>Mediation</a:t>
            </a:r>
          </a:p>
          <a:p>
            <a:r>
              <a:rPr lang="en-GB" sz="2800" dirty="0"/>
              <a:t>Mum</a:t>
            </a:r>
          </a:p>
          <a:p>
            <a:r>
              <a:rPr lang="en-GB" sz="2800" dirty="0"/>
              <a:t>Wife </a:t>
            </a:r>
          </a:p>
          <a:p>
            <a:r>
              <a:rPr lang="en-GB" sz="2800" dirty="0"/>
              <a:t>Friend</a:t>
            </a:r>
          </a:p>
          <a:p>
            <a:r>
              <a:rPr lang="en-GB" sz="2800" dirty="0"/>
              <a:t>I’m a big believer in self esteem and resilience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64904"/>
            <a:ext cx="3161903" cy="257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5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Talk to others about things that frighten me or bother me</a:t>
            </a:r>
            <a:endParaRPr lang="en-GB" sz="2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 Find ways to solve problems that I face</a:t>
            </a:r>
            <a:endParaRPr lang="en-GB" sz="2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Control myself when I feel like doing something not right or dangerous</a:t>
            </a:r>
            <a:endParaRPr lang="en-GB" sz="2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/>
                <a:cs typeface="Times New Roman"/>
              </a:rPr>
              <a:t>Figure out when it is a good time to talk to someone or to take action</a:t>
            </a:r>
            <a:endParaRPr lang="en-GB" sz="2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a typeface="Calibri"/>
                <a:cs typeface="Times New Roman"/>
              </a:rPr>
              <a:t>Find someone to help me when I need 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a typeface="Calibri"/>
                <a:cs typeface="Times New Roman"/>
              </a:rPr>
              <a:t>Laugh at myself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a typeface="Calibri"/>
                <a:cs typeface="Times New Roman"/>
              </a:rPr>
              <a:t>Rule the world……….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5674"/>
            <a:ext cx="4241067" cy="161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55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en-GB" sz="6000" dirty="0" err="1"/>
              <a:t>Kayte</a:t>
            </a:r>
            <a:r>
              <a:rPr lang="en-GB" sz="6000" dirty="0"/>
              <a:t> Walsh</a:t>
            </a:r>
            <a:br>
              <a:rPr lang="en-GB" sz="6000" dirty="0"/>
            </a:br>
            <a:r>
              <a:rPr lang="en-GB" sz="6000" dirty="0">
                <a:hlinkClick r:id="rId2"/>
              </a:rPr>
              <a:t>kayte.walsh@me.com</a:t>
            </a:r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/>
              <a:t>@</a:t>
            </a:r>
            <a:r>
              <a:rPr lang="en-GB" sz="6000" dirty="0" err="1"/>
              <a:t>EsteemKayte</a:t>
            </a:r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/>
              <a:t/>
            </a:r>
            <a:br>
              <a:rPr lang="en-GB" sz="6000" dirty="0"/>
            </a:br>
            <a:endParaRPr lang="en-GB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3" y="4869160"/>
            <a:ext cx="8295903" cy="16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bullying?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8539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/>
              <a:t>Bullying can be VERBAL, PHYSICAL, CYBER/ONLINE or INDIRECT</a:t>
            </a:r>
          </a:p>
          <a:p>
            <a:r>
              <a:rPr lang="en-GB" sz="2800" dirty="0"/>
              <a:t>Over the years bullying has changed dramatically</a:t>
            </a:r>
          </a:p>
          <a:p>
            <a:r>
              <a:rPr lang="en-GB" sz="2800" dirty="0"/>
              <a:t>It is repeated over a period of time</a:t>
            </a:r>
          </a:p>
          <a:p>
            <a:r>
              <a:rPr lang="en-GB" sz="2800" dirty="0"/>
              <a:t>It is very personal to the person being bullied!</a:t>
            </a:r>
          </a:p>
          <a:p>
            <a:r>
              <a:rPr lang="en-GB" sz="2800" dirty="0"/>
              <a:t>It effects different people in different ways</a:t>
            </a:r>
          </a:p>
          <a:p>
            <a:r>
              <a:rPr lang="en-GB" sz="2800" dirty="0"/>
              <a:t>It can effect a parent/carer more than the child</a:t>
            </a:r>
          </a:p>
          <a:p>
            <a:r>
              <a:rPr lang="en-GB" sz="2800" dirty="0"/>
              <a:t>It is very damaging to self esteem – you start to believe what you are being called or told</a:t>
            </a:r>
          </a:p>
          <a:p>
            <a:r>
              <a:rPr lang="en-GB" sz="2800" dirty="0"/>
              <a:t>If left unchallenged it can easily become the norm.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2045779" cy="127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b="1" dirty="0"/>
              <a:t>How can being bullied effect you?</a:t>
            </a:r>
            <a:endParaRPr lang="en-GB" altLang="en-US" dirty="0"/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6100" y="1309688"/>
            <a:ext cx="2220913" cy="5143500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4114800" y="1962150"/>
            <a:ext cx="1511300" cy="185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049463" y="3417888"/>
            <a:ext cx="1955800" cy="12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24338" y="4322763"/>
            <a:ext cx="2306637" cy="290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760538" y="4270375"/>
            <a:ext cx="1800225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95788" y="2744788"/>
            <a:ext cx="1730375" cy="538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17925" y="5462588"/>
            <a:ext cx="1708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4" name="TextBox 17"/>
          <p:cNvSpPr txBox="1">
            <a:spLocks noChangeArrowheads="1"/>
          </p:cNvSpPr>
          <p:nvPr/>
        </p:nvSpPr>
        <p:spPr bwMode="auto">
          <a:xfrm>
            <a:off x="5735638" y="1817688"/>
            <a:ext cx="193270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Emotional/mental health</a:t>
            </a:r>
          </a:p>
        </p:txBody>
      </p:sp>
      <p:sp>
        <p:nvSpPr>
          <p:cNvPr id="36875" name="TextBox 18"/>
          <p:cNvSpPr txBox="1">
            <a:spLocks noChangeArrowheads="1"/>
          </p:cNvSpPr>
          <p:nvPr/>
        </p:nvSpPr>
        <p:spPr bwMode="auto">
          <a:xfrm>
            <a:off x="6188075" y="3282950"/>
            <a:ext cx="1371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Face goes red</a:t>
            </a:r>
          </a:p>
        </p:txBody>
      </p:sp>
      <p:sp>
        <p:nvSpPr>
          <p:cNvPr id="36876" name="TextBox 19"/>
          <p:cNvSpPr txBox="1">
            <a:spLocks noChangeArrowheads="1"/>
          </p:cNvSpPr>
          <p:nvPr/>
        </p:nvSpPr>
        <p:spPr bwMode="auto">
          <a:xfrm>
            <a:off x="846138" y="3481388"/>
            <a:ext cx="113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Lump in throat</a:t>
            </a:r>
          </a:p>
        </p:txBody>
      </p:sp>
      <p:sp>
        <p:nvSpPr>
          <p:cNvPr id="36877" name="TextBox 20"/>
          <p:cNvSpPr txBox="1">
            <a:spLocks noChangeArrowheads="1"/>
          </p:cNvSpPr>
          <p:nvPr/>
        </p:nvSpPr>
        <p:spPr bwMode="auto">
          <a:xfrm>
            <a:off x="474663" y="5164138"/>
            <a:ext cx="106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Excessive sweating</a:t>
            </a:r>
          </a:p>
        </p:txBody>
      </p:sp>
      <p:sp>
        <p:nvSpPr>
          <p:cNvPr id="36878" name="TextBox 21"/>
          <p:cNvSpPr txBox="1">
            <a:spLocks noChangeArrowheads="1"/>
          </p:cNvSpPr>
          <p:nvPr/>
        </p:nvSpPr>
        <p:spPr bwMode="auto">
          <a:xfrm>
            <a:off x="6726238" y="4670425"/>
            <a:ext cx="1503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Stomach churning/ feeling sick </a:t>
            </a:r>
          </a:p>
        </p:txBody>
      </p:sp>
      <p:sp>
        <p:nvSpPr>
          <p:cNvPr id="36879" name="TextBox 22"/>
          <p:cNvSpPr txBox="1">
            <a:spLocks noChangeArrowheads="1"/>
          </p:cNvSpPr>
          <p:nvPr/>
        </p:nvSpPr>
        <p:spPr bwMode="auto">
          <a:xfrm>
            <a:off x="5638800" y="5575300"/>
            <a:ext cx="1409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Knees knocking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571750" y="2378075"/>
            <a:ext cx="1146175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1" name="TextBox 25"/>
          <p:cNvSpPr txBox="1">
            <a:spLocks noChangeArrowheads="1"/>
          </p:cNvSpPr>
          <p:nvPr/>
        </p:nvSpPr>
        <p:spPr bwMode="auto">
          <a:xfrm>
            <a:off x="755650" y="210185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Stiff neck/tension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679700" y="5056188"/>
            <a:ext cx="1522413" cy="862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3" name="TextBox 30"/>
          <p:cNvSpPr txBox="1">
            <a:spLocks noChangeArrowheads="1"/>
          </p:cNvSpPr>
          <p:nvPr/>
        </p:nvSpPr>
        <p:spPr bwMode="auto">
          <a:xfrm>
            <a:off x="1878013" y="581025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Bed wetting</a:t>
            </a:r>
          </a:p>
        </p:txBody>
      </p:sp>
      <p:cxnSp>
        <p:nvCxnSpPr>
          <p:cNvPr id="4097" name="Straight Arrow Connector 4096"/>
          <p:cNvCxnSpPr/>
          <p:nvPr/>
        </p:nvCxnSpPr>
        <p:spPr>
          <a:xfrm>
            <a:off x="4511675" y="3803650"/>
            <a:ext cx="2362200" cy="217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5" name="TextBox 4098"/>
          <p:cNvSpPr txBox="1">
            <a:spLocks noChangeArrowheads="1"/>
          </p:cNvSpPr>
          <p:nvPr/>
        </p:nvSpPr>
        <p:spPr bwMode="auto">
          <a:xfrm>
            <a:off x="6873875" y="3952875"/>
            <a:ext cx="180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Heart racing/pounding </a:t>
            </a:r>
          </a:p>
        </p:txBody>
      </p:sp>
      <p:cxnSp>
        <p:nvCxnSpPr>
          <p:cNvPr id="4101" name="Straight Arrow Connector 4100"/>
          <p:cNvCxnSpPr/>
          <p:nvPr/>
        </p:nvCxnSpPr>
        <p:spPr>
          <a:xfrm flipH="1">
            <a:off x="1866900" y="3803650"/>
            <a:ext cx="1481138" cy="71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7" name="TextBox 4101"/>
          <p:cNvSpPr txBox="1">
            <a:spLocks noChangeArrowheads="1"/>
          </p:cNvSpPr>
          <p:nvPr/>
        </p:nvSpPr>
        <p:spPr bwMode="auto">
          <a:xfrm>
            <a:off x="1004888" y="4502150"/>
            <a:ext cx="1189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Self harm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535237" y="1779589"/>
            <a:ext cx="1146175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55650" y="144780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35363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874" grpId="0"/>
      <p:bldP spid="36875" grpId="0"/>
      <p:bldP spid="36876" grpId="0"/>
      <p:bldP spid="36877" grpId="0"/>
      <p:bldP spid="36878" grpId="0"/>
      <p:bldP spid="36879" grpId="0"/>
      <p:bldP spid="36881" grpId="0"/>
      <p:bldP spid="36883" grpId="0"/>
      <p:bldP spid="36885" grpId="0"/>
      <p:bldP spid="36887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Friendship Fall outs and feuds……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They are an essential part of growing up</a:t>
            </a:r>
          </a:p>
          <a:p>
            <a:r>
              <a:rPr lang="en-GB" dirty="0"/>
              <a:t>We need them to develop many different skills and techniques</a:t>
            </a:r>
          </a:p>
          <a:p>
            <a:endParaRPr lang="en-GB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we prevent our children from resolving their own issues they are left with low resilience and can’t deal with life’s challenges</a:t>
            </a:r>
          </a:p>
          <a:p>
            <a:r>
              <a:rPr lang="en-GB" dirty="0"/>
              <a:t>Offer advice….. Be realistic…… Remain calm….. Allow them to fail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87624" y="2636912"/>
            <a:ext cx="6768752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48930" y="284295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Negotiation skills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5817" y="40150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How to share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9030" y="3933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Disappointment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4844" y="310583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Who are true friends 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8244" y="3553382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How to overcome challenges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3126" y="3105834"/>
            <a:ext cx="167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Conflict resolution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284295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Different opinions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few of the issues?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7587"/>
            <a:ext cx="7886700" cy="492574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400" dirty="0"/>
              <a:t>Bullying is always one of the biggest fears of any parent or carer, especially when their moving on to a new challenge</a:t>
            </a:r>
          </a:p>
          <a:p>
            <a:r>
              <a:rPr lang="en-GB" sz="2400" dirty="0"/>
              <a:t>You are fed so many horror stories that our protective instinct kicks in</a:t>
            </a:r>
          </a:p>
          <a:p>
            <a:r>
              <a:rPr lang="en-GB" sz="2400" dirty="0"/>
              <a:t>You are led to believe that your son or daughter is subjected to hurtful behaviour that you have </a:t>
            </a:r>
            <a:r>
              <a:rPr lang="en-GB" sz="2400" dirty="0">
                <a:solidFill>
                  <a:srgbClr val="FF0000"/>
                </a:solidFill>
              </a:rPr>
              <a:t>NO CONTROL </a:t>
            </a:r>
            <a:r>
              <a:rPr lang="en-GB" sz="2400" dirty="0"/>
              <a:t>over</a:t>
            </a:r>
          </a:p>
          <a:p>
            <a:r>
              <a:rPr lang="en-GB" sz="2400" dirty="0"/>
              <a:t>By law you </a:t>
            </a:r>
            <a:r>
              <a:rPr lang="en-GB" sz="2400" dirty="0">
                <a:solidFill>
                  <a:srgbClr val="FF0000"/>
                </a:solidFill>
              </a:rPr>
              <a:t>HAVE</a:t>
            </a:r>
            <a:r>
              <a:rPr lang="en-GB" sz="2400" dirty="0"/>
              <a:t> to send your child to school – This causes frustration and anger</a:t>
            </a:r>
          </a:p>
          <a:p>
            <a:r>
              <a:rPr lang="en-GB" sz="2400" dirty="0"/>
              <a:t>You can become irrational and even the most approachable parent can become very difficult to compose and reassure </a:t>
            </a:r>
          </a:p>
          <a:p>
            <a:r>
              <a:rPr lang="en-GB" sz="2400" dirty="0"/>
              <a:t> Strong personalities can clash and they can find it difficult to forget/let go/ trust.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65174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2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40324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7200" dirty="0"/>
              <a:t>How to support your child if you feel they are being bullied </a:t>
            </a:r>
          </a:p>
        </p:txBody>
      </p:sp>
      <p:sp>
        <p:nvSpPr>
          <p:cNvPr id="4" name="AutoShape 2" descr="Image result for hate crim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581128"/>
            <a:ext cx="28289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could do…….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/>
              <a:t>Work with the school to resolve any issues</a:t>
            </a:r>
          </a:p>
          <a:p>
            <a:r>
              <a:rPr lang="en-GB" sz="2800" dirty="0"/>
              <a:t>Contact your child’s class teacher and ask for a meeting to discuss the situation.</a:t>
            </a:r>
          </a:p>
          <a:p>
            <a:r>
              <a:rPr lang="en-GB" sz="2800" dirty="0"/>
              <a:t>Keep a record of events</a:t>
            </a:r>
          </a:p>
          <a:p>
            <a:r>
              <a:rPr lang="en-GB" sz="2800" dirty="0"/>
              <a:t>Ask for a simple strategy to support your child</a:t>
            </a:r>
          </a:p>
          <a:p>
            <a:r>
              <a:rPr lang="en-GB" sz="2800" dirty="0"/>
              <a:t>A report/emotions card</a:t>
            </a:r>
          </a:p>
          <a:p>
            <a:r>
              <a:rPr lang="en-GB" sz="2800" dirty="0"/>
              <a:t>Arrange to meet again</a:t>
            </a:r>
          </a:p>
          <a:p>
            <a:r>
              <a:rPr lang="en-GB" sz="2800" dirty="0"/>
              <a:t>Focus on positive things when they get home from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7" y="116632"/>
            <a:ext cx="3782194" cy="14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not advisable to do………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800" dirty="0"/>
              <a:t>Tell your child to hit back</a:t>
            </a:r>
          </a:p>
          <a:p>
            <a:r>
              <a:rPr lang="en-GB" sz="2800" dirty="0"/>
              <a:t>Approach other families on the school yard or in the community</a:t>
            </a:r>
          </a:p>
          <a:p>
            <a:r>
              <a:rPr lang="en-GB" sz="2800" dirty="0"/>
              <a:t>Lose your temper at a member of staff</a:t>
            </a:r>
          </a:p>
          <a:p>
            <a:r>
              <a:rPr lang="en-GB" sz="2800" dirty="0"/>
              <a:t>Interrogate your child</a:t>
            </a:r>
          </a:p>
          <a:p>
            <a:r>
              <a:rPr lang="en-GB" sz="2800" dirty="0"/>
              <a:t>Talk about the situation on social network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We have to remember that we are dealing with children and your Head Teacher has a duty of care to ALL of the pupils in their school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76672"/>
            <a:ext cx="21431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1156</Words>
  <Application>Microsoft Office PowerPoint</Application>
  <PresentationFormat>On-screen Show (4:3)</PresentationFormat>
  <Paragraphs>186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Recognising and responding to bullying A parent/carers guide </vt:lpstr>
      <vt:lpstr>Bit about me</vt:lpstr>
      <vt:lpstr>What is bullying?</vt:lpstr>
      <vt:lpstr>How can being bullied effect you?</vt:lpstr>
      <vt:lpstr>Friendship Fall outs and feuds……</vt:lpstr>
      <vt:lpstr>A few of the issues?</vt:lpstr>
      <vt:lpstr>How to support your child if you feel they are being bullied </vt:lpstr>
      <vt:lpstr>What you could do…….</vt:lpstr>
      <vt:lpstr>What is not advisable to do………</vt:lpstr>
      <vt:lpstr>Next steps……… formal complaint</vt:lpstr>
      <vt:lpstr>Can self – esteem be a solution?</vt:lpstr>
      <vt:lpstr>What could cause low self esteem?</vt:lpstr>
      <vt:lpstr>PowerPoint Presentation</vt:lpstr>
      <vt:lpstr>How can having low self esteem effect children?</vt:lpstr>
      <vt:lpstr>A child with good self-esteem </vt:lpstr>
      <vt:lpstr>AGE APPOPRIATE CHORES FOR KIDS!</vt:lpstr>
      <vt:lpstr>Boosting self esteem and resilience</vt:lpstr>
      <vt:lpstr>I HAVE</vt:lpstr>
      <vt:lpstr>I AM</vt:lpstr>
      <vt:lpstr>I CAN</vt:lpstr>
      <vt:lpstr>Kayte Walsh kayte.walsh@me.com @EsteemKayte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</dc:title>
  <dc:creator>The Walsh Family</dc:creator>
  <cp:lastModifiedBy>Carolyn Duncan</cp:lastModifiedBy>
  <cp:revision>34</cp:revision>
  <dcterms:created xsi:type="dcterms:W3CDTF">2015-06-02T11:12:01Z</dcterms:created>
  <dcterms:modified xsi:type="dcterms:W3CDTF">2018-01-30T10:06:59Z</dcterms:modified>
</cp:coreProperties>
</file>