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256" r:id="rId2"/>
    <p:sldId id="257" r:id="rId3"/>
    <p:sldId id="260" r:id="rId4"/>
    <p:sldId id="261" r:id="rId5"/>
    <p:sldId id="263" r:id="rId6"/>
    <p:sldId id="262" r:id="rId7"/>
    <p:sldId id="264" r:id="rId8"/>
    <p:sldId id="265" r:id="rId9"/>
    <p:sldId id="267" r:id="rId10"/>
    <p:sldId id="268" r:id="rId11"/>
    <p:sldId id="266" r:id="rId12"/>
    <p:sldId id="258" r:id="rId13"/>
    <p:sldId id="259" r:id="rId14"/>
    <p:sldId id="269" r:id="rId15"/>
    <p:sldId id="270" r:id="rId16"/>
    <p:sldId id="271" r:id="rId17"/>
    <p:sldId id="292" r:id="rId18"/>
    <p:sldId id="272" r:id="rId19"/>
    <p:sldId id="273" r:id="rId20"/>
    <p:sldId id="286" r:id="rId21"/>
    <p:sldId id="274" r:id="rId22"/>
    <p:sldId id="289" r:id="rId23"/>
    <p:sldId id="290" r:id="rId24"/>
    <p:sldId id="287" r:id="rId25"/>
    <p:sldId id="288" r:id="rId26"/>
    <p:sldId id="276" r:id="rId27"/>
    <p:sldId id="277" r:id="rId28"/>
    <p:sldId id="295" r:id="rId29"/>
    <p:sldId id="278" r:id="rId30"/>
    <p:sldId id="279" r:id="rId31"/>
    <p:sldId id="280" r:id="rId32"/>
    <p:sldId id="294" r:id="rId33"/>
    <p:sldId id="282" r:id="rId34"/>
    <p:sldId id="283" r:id="rId35"/>
    <p:sldId id="293"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42462-14F5-4EF1-A70A-C072859E114B}" type="doc">
      <dgm:prSet loTypeId="urn:microsoft.com/office/officeart/2005/8/layout/process2" loCatId="process" qsTypeId="urn:microsoft.com/office/officeart/2005/8/quickstyle/simple1" qsCatId="simple" csTypeId="urn:microsoft.com/office/officeart/2005/8/colors/accent1_2" csCatId="accent1" phldr="1"/>
      <dgm:spPr/>
    </dgm:pt>
    <dgm:pt modelId="{05F18389-968B-48C8-A187-1BD69EF3FE13}">
      <dgm:prSet phldrT="[Text]"/>
      <dgm:spPr/>
      <dgm:t>
        <a:bodyPr/>
        <a:lstStyle/>
        <a:p>
          <a:r>
            <a:rPr lang="en-GB" dirty="0"/>
            <a:t>Sight read</a:t>
          </a:r>
        </a:p>
      </dgm:t>
    </dgm:pt>
    <dgm:pt modelId="{31C82074-C22B-4F62-A2FE-1C4F903CEF3D}" type="parTrans" cxnId="{183443D9-34C0-4CD4-80DF-2EB02F8F0F42}">
      <dgm:prSet/>
      <dgm:spPr/>
      <dgm:t>
        <a:bodyPr/>
        <a:lstStyle/>
        <a:p>
          <a:endParaRPr lang="en-GB"/>
        </a:p>
      </dgm:t>
    </dgm:pt>
    <dgm:pt modelId="{E58CF6C8-B807-41C1-97D8-34451EBA59BC}" type="sibTrans" cxnId="{183443D9-34C0-4CD4-80DF-2EB02F8F0F42}">
      <dgm:prSet/>
      <dgm:spPr/>
      <dgm:t>
        <a:bodyPr/>
        <a:lstStyle/>
        <a:p>
          <a:endParaRPr lang="en-GB"/>
        </a:p>
      </dgm:t>
    </dgm:pt>
    <dgm:pt modelId="{24094010-E7E4-44A4-93F4-EDF82E3AB531}">
      <dgm:prSet phldrT="[Text]"/>
      <dgm:spPr/>
      <dgm:t>
        <a:bodyPr/>
        <a:lstStyle/>
        <a:p>
          <a:r>
            <a:rPr lang="en-GB" dirty="0"/>
            <a:t>Fluency</a:t>
          </a:r>
        </a:p>
      </dgm:t>
    </dgm:pt>
    <dgm:pt modelId="{FEB0A96B-1964-4695-B1DD-EC47C155784C}" type="parTrans" cxnId="{3DCE208A-8C27-4D20-BE84-8E1C5756B8C6}">
      <dgm:prSet/>
      <dgm:spPr/>
      <dgm:t>
        <a:bodyPr/>
        <a:lstStyle/>
        <a:p>
          <a:endParaRPr lang="en-GB"/>
        </a:p>
      </dgm:t>
    </dgm:pt>
    <dgm:pt modelId="{67324541-90E3-49AF-865C-ACEBF885CC52}" type="sibTrans" cxnId="{3DCE208A-8C27-4D20-BE84-8E1C5756B8C6}">
      <dgm:prSet/>
      <dgm:spPr/>
      <dgm:t>
        <a:bodyPr/>
        <a:lstStyle/>
        <a:p>
          <a:endParaRPr lang="en-GB"/>
        </a:p>
      </dgm:t>
    </dgm:pt>
    <dgm:pt modelId="{2E9513BE-3635-4F42-8F62-27DEDC4C938A}">
      <dgm:prSet phldrT="[Text]"/>
      <dgm:spPr/>
      <dgm:t>
        <a:bodyPr/>
        <a:lstStyle/>
        <a:p>
          <a:r>
            <a:rPr lang="en-GB" dirty="0"/>
            <a:t>Confidence</a:t>
          </a:r>
        </a:p>
      </dgm:t>
    </dgm:pt>
    <dgm:pt modelId="{300B8490-344F-4FF0-B58F-0E32B8E392E7}" type="parTrans" cxnId="{3C940461-37C3-459D-840A-D2BF36CBB367}">
      <dgm:prSet/>
      <dgm:spPr/>
      <dgm:t>
        <a:bodyPr/>
        <a:lstStyle/>
        <a:p>
          <a:endParaRPr lang="en-GB"/>
        </a:p>
      </dgm:t>
    </dgm:pt>
    <dgm:pt modelId="{BFCA0792-5D65-40F8-B2B1-4F9CE74B3D85}" type="sibTrans" cxnId="{3C940461-37C3-459D-840A-D2BF36CBB367}">
      <dgm:prSet/>
      <dgm:spPr/>
      <dgm:t>
        <a:bodyPr/>
        <a:lstStyle/>
        <a:p>
          <a:endParaRPr lang="en-GB"/>
        </a:p>
      </dgm:t>
    </dgm:pt>
    <dgm:pt modelId="{12530F81-C3EA-4EF6-A3CB-153FC971C59E}">
      <dgm:prSet phldrT="[Text]"/>
      <dgm:spPr/>
      <dgm:t>
        <a:bodyPr/>
        <a:lstStyle/>
        <a:p>
          <a:r>
            <a:rPr lang="en-GB" dirty="0"/>
            <a:t>Expression </a:t>
          </a:r>
        </a:p>
      </dgm:t>
    </dgm:pt>
    <dgm:pt modelId="{A96BB82B-18C4-4F6A-88D3-1EF45DB582F2}" type="parTrans" cxnId="{04A752D2-4A40-46F5-A5D6-8292FC8E3290}">
      <dgm:prSet/>
      <dgm:spPr/>
      <dgm:t>
        <a:bodyPr/>
        <a:lstStyle/>
        <a:p>
          <a:endParaRPr lang="en-GB"/>
        </a:p>
      </dgm:t>
    </dgm:pt>
    <dgm:pt modelId="{EA863B5D-7064-4485-A43F-A51D432F67F6}" type="sibTrans" cxnId="{04A752D2-4A40-46F5-A5D6-8292FC8E3290}">
      <dgm:prSet/>
      <dgm:spPr/>
      <dgm:t>
        <a:bodyPr/>
        <a:lstStyle/>
        <a:p>
          <a:endParaRPr lang="en-GB"/>
        </a:p>
      </dgm:t>
    </dgm:pt>
    <dgm:pt modelId="{16BFD0D4-B0AC-43F0-B699-D9A7430F9A52}">
      <dgm:prSet phldrT="[Text]"/>
      <dgm:spPr/>
      <dgm:t>
        <a:bodyPr/>
        <a:lstStyle/>
        <a:p>
          <a:r>
            <a:rPr lang="en-GB" dirty="0"/>
            <a:t>Comprehension </a:t>
          </a:r>
        </a:p>
      </dgm:t>
    </dgm:pt>
    <dgm:pt modelId="{705AEBD9-2917-453F-85D4-D26E4241AACF}" type="parTrans" cxnId="{D7AE5C09-4616-4CE1-A874-1465D31A171D}">
      <dgm:prSet/>
      <dgm:spPr/>
      <dgm:t>
        <a:bodyPr/>
        <a:lstStyle/>
        <a:p>
          <a:endParaRPr lang="en-GB"/>
        </a:p>
      </dgm:t>
    </dgm:pt>
    <dgm:pt modelId="{5E86673B-66A4-45EE-916E-7FE2CFE8E42F}" type="sibTrans" cxnId="{D7AE5C09-4616-4CE1-A874-1465D31A171D}">
      <dgm:prSet/>
      <dgm:spPr/>
      <dgm:t>
        <a:bodyPr/>
        <a:lstStyle/>
        <a:p>
          <a:endParaRPr lang="en-GB"/>
        </a:p>
      </dgm:t>
    </dgm:pt>
    <dgm:pt modelId="{15783642-5E80-4FC5-86C6-B5996626AA98}" type="pres">
      <dgm:prSet presAssocID="{17C42462-14F5-4EF1-A70A-C072859E114B}" presName="linearFlow" presStyleCnt="0">
        <dgm:presLayoutVars>
          <dgm:resizeHandles val="exact"/>
        </dgm:presLayoutVars>
      </dgm:prSet>
      <dgm:spPr/>
    </dgm:pt>
    <dgm:pt modelId="{4F41B582-0B19-4517-AF4C-AFEED37BF829}" type="pres">
      <dgm:prSet presAssocID="{05F18389-968B-48C8-A187-1BD69EF3FE13}" presName="node" presStyleLbl="node1" presStyleIdx="0" presStyleCnt="5">
        <dgm:presLayoutVars>
          <dgm:bulletEnabled val="1"/>
        </dgm:presLayoutVars>
      </dgm:prSet>
      <dgm:spPr/>
      <dgm:t>
        <a:bodyPr/>
        <a:lstStyle/>
        <a:p>
          <a:endParaRPr lang="en-GB"/>
        </a:p>
      </dgm:t>
    </dgm:pt>
    <dgm:pt modelId="{DFD39E8A-4200-4EF8-A782-25F0EED64A4B}" type="pres">
      <dgm:prSet presAssocID="{E58CF6C8-B807-41C1-97D8-34451EBA59BC}" presName="sibTrans" presStyleLbl="sibTrans2D1" presStyleIdx="0" presStyleCnt="4"/>
      <dgm:spPr/>
      <dgm:t>
        <a:bodyPr/>
        <a:lstStyle/>
        <a:p>
          <a:endParaRPr lang="en-GB"/>
        </a:p>
      </dgm:t>
    </dgm:pt>
    <dgm:pt modelId="{1C068B4E-19A8-40CF-A855-A63E4C8B9A94}" type="pres">
      <dgm:prSet presAssocID="{E58CF6C8-B807-41C1-97D8-34451EBA59BC}" presName="connectorText" presStyleLbl="sibTrans2D1" presStyleIdx="0" presStyleCnt="4"/>
      <dgm:spPr/>
      <dgm:t>
        <a:bodyPr/>
        <a:lstStyle/>
        <a:p>
          <a:endParaRPr lang="en-GB"/>
        </a:p>
      </dgm:t>
    </dgm:pt>
    <dgm:pt modelId="{BC7EF092-FD4B-4703-8006-FF3233CA52F1}" type="pres">
      <dgm:prSet presAssocID="{24094010-E7E4-44A4-93F4-EDF82E3AB531}" presName="node" presStyleLbl="node1" presStyleIdx="1" presStyleCnt="5">
        <dgm:presLayoutVars>
          <dgm:bulletEnabled val="1"/>
        </dgm:presLayoutVars>
      </dgm:prSet>
      <dgm:spPr/>
      <dgm:t>
        <a:bodyPr/>
        <a:lstStyle/>
        <a:p>
          <a:endParaRPr lang="en-GB"/>
        </a:p>
      </dgm:t>
    </dgm:pt>
    <dgm:pt modelId="{F1861759-CAF3-480C-B9FE-8453D8FD892E}" type="pres">
      <dgm:prSet presAssocID="{67324541-90E3-49AF-865C-ACEBF885CC52}" presName="sibTrans" presStyleLbl="sibTrans2D1" presStyleIdx="1" presStyleCnt="4"/>
      <dgm:spPr/>
      <dgm:t>
        <a:bodyPr/>
        <a:lstStyle/>
        <a:p>
          <a:endParaRPr lang="en-GB"/>
        </a:p>
      </dgm:t>
    </dgm:pt>
    <dgm:pt modelId="{FCBA8CD4-5C7E-47C5-99A9-BB2D603C6200}" type="pres">
      <dgm:prSet presAssocID="{67324541-90E3-49AF-865C-ACEBF885CC52}" presName="connectorText" presStyleLbl="sibTrans2D1" presStyleIdx="1" presStyleCnt="4"/>
      <dgm:spPr/>
      <dgm:t>
        <a:bodyPr/>
        <a:lstStyle/>
        <a:p>
          <a:endParaRPr lang="en-GB"/>
        </a:p>
      </dgm:t>
    </dgm:pt>
    <dgm:pt modelId="{4FD1CE12-45F2-4D33-ACAE-39B0D7AABE62}" type="pres">
      <dgm:prSet presAssocID="{2E9513BE-3635-4F42-8F62-27DEDC4C938A}" presName="node" presStyleLbl="node1" presStyleIdx="2" presStyleCnt="5">
        <dgm:presLayoutVars>
          <dgm:bulletEnabled val="1"/>
        </dgm:presLayoutVars>
      </dgm:prSet>
      <dgm:spPr/>
      <dgm:t>
        <a:bodyPr/>
        <a:lstStyle/>
        <a:p>
          <a:endParaRPr lang="en-GB"/>
        </a:p>
      </dgm:t>
    </dgm:pt>
    <dgm:pt modelId="{C576212E-2F33-45D0-B545-6EDDA13EE1AF}" type="pres">
      <dgm:prSet presAssocID="{BFCA0792-5D65-40F8-B2B1-4F9CE74B3D85}" presName="sibTrans" presStyleLbl="sibTrans2D1" presStyleIdx="2" presStyleCnt="4"/>
      <dgm:spPr/>
      <dgm:t>
        <a:bodyPr/>
        <a:lstStyle/>
        <a:p>
          <a:endParaRPr lang="en-GB"/>
        </a:p>
      </dgm:t>
    </dgm:pt>
    <dgm:pt modelId="{A4C56804-8844-478C-B0C3-5053909FE26B}" type="pres">
      <dgm:prSet presAssocID="{BFCA0792-5D65-40F8-B2B1-4F9CE74B3D85}" presName="connectorText" presStyleLbl="sibTrans2D1" presStyleIdx="2" presStyleCnt="4"/>
      <dgm:spPr/>
      <dgm:t>
        <a:bodyPr/>
        <a:lstStyle/>
        <a:p>
          <a:endParaRPr lang="en-GB"/>
        </a:p>
      </dgm:t>
    </dgm:pt>
    <dgm:pt modelId="{31429F89-08D9-4634-AE25-A5365085B4A9}" type="pres">
      <dgm:prSet presAssocID="{16BFD0D4-B0AC-43F0-B699-D9A7430F9A52}" presName="node" presStyleLbl="node1" presStyleIdx="3" presStyleCnt="5">
        <dgm:presLayoutVars>
          <dgm:bulletEnabled val="1"/>
        </dgm:presLayoutVars>
      </dgm:prSet>
      <dgm:spPr/>
      <dgm:t>
        <a:bodyPr/>
        <a:lstStyle/>
        <a:p>
          <a:endParaRPr lang="en-GB"/>
        </a:p>
      </dgm:t>
    </dgm:pt>
    <dgm:pt modelId="{2962FBAE-0253-454E-8960-0E3E26FE3675}" type="pres">
      <dgm:prSet presAssocID="{5E86673B-66A4-45EE-916E-7FE2CFE8E42F}" presName="sibTrans" presStyleLbl="sibTrans2D1" presStyleIdx="3" presStyleCnt="4"/>
      <dgm:spPr/>
      <dgm:t>
        <a:bodyPr/>
        <a:lstStyle/>
        <a:p>
          <a:endParaRPr lang="en-GB"/>
        </a:p>
      </dgm:t>
    </dgm:pt>
    <dgm:pt modelId="{1BEEE5D0-E608-4EC8-A9C9-231C90DCA4C3}" type="pres">
      <dgm:prSet presAssocID="{5E86673B-66A4-45EE-916E-7FE2CFE8E42F}" presName="connectorText" presStyleLbl="sibTrans2D1" presStyleIdx="3" presStyleCnt="4"/>
      <dgm:spPr/>
      <dgm:t>
        <a:bodyPr/>
        <a:lstStyle/>
        <a:p>
          <a:endParaRPr lang="en-GB"/>
        </a:p>
      </dgm:t>
    </dgm:pt>
    <dgm:pt modelId="{214AD5E2-7AAF-4E1E-8B88-75F5A0A2F27B}" type="pres">
      <dgm:prSet presAssocID="{12530F81-C3EA-4EF6-A3CB-153FC971C59E}" presName="node" presStyleLbl="node1" presStyleIdx="4" presStyleCnt="5">
        <dgm:presLayoutVars>
          <dgm:bulletEnabled val="1"/>
        </dgm:presLayoutVars>
      </dgm:prSet>
      <dgm:spPr/>
      <dgm:t>
        <a:bodyPr/>
        <a:lstStyle/>
        <a:p>
          <a:endParaRPr lang="en-GB"/>
        </a:p>
      </dgm:t>
    </dgm:pt>
  </dgm:ptLst>
  <dgm:cxnLst>
    <dgm:cxn modelId="{78400443-E118-41D2-819C-0D7CB0569E79}" type="presOf" srcId="{67324541-90E3-49AF-865C-ACEBF885CC52}" destId="{FCBA8CD4-5C7E-47C5-99A9-BB2D603C6200}" srcOrd="1" destOrd="0" presId="urn:microsoft.com/office/officeart/2005/8/layout/process2"/>
    <dgm:cxn modelId="{457CB74F-52B4-4E3B-AAB0-297AEC1CB353}" type="presOf" srcId="{E58CF6C8-B807-41C1-97D8-34451EBA59BC}" destId="{DFD39E8A-4200-4EF8-A782-25F0EED64A4B}" srcOrd="0" destOrd="0" presId="urn:microsoft.com/office/officeart/2005/8/layout/process2"/>
    <dgm:cxn modelId="{9ED59D55-4049-4A12-8FB1-707B28115D43}" type="presOf" srcId="{12530F81-C3EA-4EF6-A3CB-153FC971C59E}" destId="{214AD5E2-7AAF-4E1E-8B88-75F5A0A2F27B}" srcOrd="0" destOrd="0" presId="urn:microsoft.com/office/officeart/2005/8/layout/process2"/>
    <dgm:cxn modelId="{D7AE5C09-4616-4CE1-A874-1465D31A171D}" srcId="{17C42462-14F5-4EF1-A70A-C072859E114B}" destId="{16BFD0D4-B0AC-43F0-B699-D9A7430F9A52}" srcOrd="3" destOrd="0" parTransId="{705AEBD9-2917-453F-85D4-D26E4241AACF}" sibTransId="{5E86673B-66A4-45EE-916E-7FE2CFE8E42F}"/>
    <dgm:cxn modelId="{D9536415-C598-4043-ADD0-F0AC132DCC15}" type="presOf" srcId="{2E9513BE-3635-4F42-8F62-27DEDC4C938A}" destId="{4FD1CE12-45F2-4D33-ACAE-39B0D7AABE62}" srcOrd="0" destOrd="0" presId="urn:microsoft.com/office/officeart/2005/8/layout/process2"/>
    <dgm:cxn modelId="{18E31E29-1145-4839-8CC0-2AFCDAF08D5B}" type="presOf" srcId="{05F18389-968B-48C8-A187-1BD69EF3FE13}" destId="{4F41B582-0B19-4517-AF4C-AFEED37BF829}" srcOrd="0" destOrd="0" presId="urn:microsoft.com/office/officeart/2005/8/layout/process2"/>
    <dgm:cxn modelId="{01CDFD08-A008-42B0-BBE1-D38408978420}" type="presOf" srcId="{5E86673B-66A4-45EE-916E-7FE2CFE8E42F}" destId="{1BEEE5D0-E608-4EC8-A9C9-231C90DCA4C3}" srcOrd="1" destOrd="0" presId="urn:microsoft.com/office/officeart/2005/8/layout/process2"/>
    <dgm:cxn modelId="{545CF77B-B3AB-4A02-ACB3-8D182776E4F6}" type="presOf" srcId="{5E86673B-66A4-45EE-916E-7FE2CFE8E42F}" destId="{2962FBAE-0253-454E-8960-0E3E26FE3675}" srcOrd="0" destOrd="0" presId="urn:microsoft.com/office/officeart/2005/8/layout/process2"/>
    <dgm:cxn modelId="{183443D9-34C0-4CD4-80DF-2EB02F8F0F42}" srcId="{17C42462-14F5-4EF1-A70A-C072859E114B}" destId="{05F18389-968B-48C8-A187-1BD69EF3FE13}" srcOrd="0" destOrd="0" parTransId="{31C82074-C22B-4F62-A2FE-1C4F903CEF3D}" sibTransId="{E58CF6C8-B807-41C1-97D8-34451EBA59BC}"/>
    <dgm:cxn modelId="{F58F73DC-75CD-41F8-93DC-0FB1ABD9FCE7}" type="presOf" srcId="{24094010-E7E4-44A4-93F4-EDF82E3AB531}" destId="{BC7EF092-FD4B-4703-8006-FF3233CA52F1}" srcOrd="0" destOrd="0" presId="urn:microsoft.com/office/officeart/2005/8/layout/process2"/>
    <dgm:cxn modelId="{3DCE208A-8C27-4D20-BE84-8E1C5756B8C6}" srcId="{17C42462-14F5-4EF1-A70A-C072859E114B}" destId="{24094010-E7E4-44A4-93F4-EDF82E3AB531}" srcOrd="1" destOrd="0" parTransId="{FEB0A96B-1964-4695-B1DD-EC47C155784C}" sibTransId="{67324541-90E3-49AF-865C-ACEBF885CC52}"/>
    <dgm:cxn modelId="{98211173-E01F-417E-9FC7-0D5216A33E48}" type="presOf" srcId="{E58CF6C8-B807-41C1-97D8-34451EBA59BC}" destId="{1C068B4E-19A8-40CF-A855-A63E4C8B9A94}" srcOrd="1" destOrd="0" presId="urn:microsoft.com/office/officeart/2005/8/layout/process2"/>
    <dgm:cxn modelId="{3C940461-37C3-459D-840A-D2BF36CBB367}" srcId="{17C42462-14F5-4EF1-A70A-C072859E114B}" destId="{2E9513BE-3635-4F42-8F62-27DEDC4C938A}" srcOrd="2" destOrd="0" parTransId="{300B8490-344F-4FF0-B58F-0E32B8E392E7}" sibTransId="{BFCA0792-5D65-40F8-B2B1-4F9CE74B3D85}"/>
    <dgm:cxn modelId="{ED3770D2-10D8-4273-B171-033778293F14}" type="presOf" srcId="{67324541-90E3-49AF-865C-ACEBF885CC52}" destId="{F1861759-CAF3-480C-B9FE-8453D8FD892E}" srcOrd="0" destOrd="0" presId="urn:microsoft.com/office/officeart/2005/8/layout/process2"/>
    <dgm:cxn modelId="{5D0976CC-8BB9-430B-A310-62FAD25D5423}" type="presOf" srcId="{BFCA0792-5D65-40F8-B2B1-4F9CE74B3D85}" destId="{C576212E-2F33-45D0-B545-6EDDA13EE1AF}" srcOrd="0" destOrd="0" presId="urn:microsoft.com/office/officeart/2005/8/layout/process2"/>
    <dgm:cxn modelId="{B5EFE14A-5E63-42CF-A1E3-5AC8398B0B5E}" type="presOf" srcId="{16BFD0D4-B0AC-43F0-B699-D9A7430F9A52}" destId="{31429F89-08D9-4634-AE25-A5365085B4A9}" srcOrd="0" destOrd="0" presId="urn:microsoft.com/office/officeart/2005/8/layout/process2"/>
    <dgm:cxn modelId="{04A752D2-4A40-46F5-A5D6-8292FC8E3290}" srcId="{17C42462-14F5-4EF1-A70A-C072859E114B}" destId="{12530F81-C3EA-4EF6-A3CB-153FC971C59E}" srcOrd="4" destOrd="0" parTransId="{A96BB82B-18C4-4F6A-88D3-1EF45DB582F2}" sibTransId="{EA863B5D-7064-4485-A43F-A51D432F67F6}"/>
    <dgm:cxn modelId="{E4195988-AACF-4CDD-BF0A-21077F231F38}" type="presOf" srcId="{17C42462-14F5-4EF1-A70A-C072859E114B}" destId="{15783642-5E80-4FC5-86C6-B5996626AA98}" srcOrd="0" destOrd="0" presId="urn:microsoft.com/office/officeart/2005/8/layout/process2"/>
    <dgm:cxn modelId="{8394841F-1C29-429F-B03C-1EDB72FCE1A7}" type="presOf" srcId="{BFCA0792-5D65-40F8-B2B1-4F9CE74B3D85}" destId="{A4C56804-8844-478C-B0C3-5053909FE26B}" srcOrd="1" destOrd="0" presId="urn:microsoft.com/office/officeart/2005/8/layout/process2"/>
    <dgm:cxn modelId="{5AC4ACC7-69CD-407E-9972-5A6AFDFD9C96}" type="presParOf" srcId="{15783642-5E80-4FC5-86C6-B5996626AA98}" destId="{4F41B582-0B19-4517-AF4C-AFEED37BF829}" srcOrd="0" destOrd="0" presId="urn:microsoft.com/office/officeart/2005/8/layout/process2"/>
    <dgm:cxn modelId="{5DE5AA43-3FF9-45D0-8FCF-29F74258AB03}" type="presParOf" srcId="{15783642-5E80-4FC5-86C6-B5996626AA98}" destId="{DFD39E8A-4200-4EF8-A782-25F0EED64A4B}" srcOrd="1" destOrd="0" presId="urn:microsoft.com/office/officeart/2005/8/layout/process2"/>
    <dgm:cxn modelId="{EB7A4ADC-B776-4FD4-8789-E398D68B4DEE}" type="presParOf" srcId="{DFD39E8A-4200-4EF8-A782-25F0EED64A4B}" destId="{1C068B4E-19A8-40CF-A855-A63E4C8B9A94}" srcOrd="0" destOrd="0" presId="urn:microsoft.com/office/officeart/2005/8/layout/process2"/>
    <dgm:cxn modelId="{2ECA99D1-A15A-413E-AA42-422CD4DD8009}" type="presParOf" srcId="{15783642-5E80-4FC5-86C6-B5996626AA98}" destId="{BC7EF092-FD4B-4703-8006-FF3233CA52F1}" srcOrd="2" destOrd="0" presId="urn:microsoft.com/office/officeart/2005/8/layout/process2"/>
    <dgm:cxn modelId="{9508F276-7402-4A79-BA5C-545536D4C599}" type="presParOf" srcId="{15783642-5E80-4FC5-86C6-B5996626AA98}" destId="{F1861759-CAF3-480C-B9FE-8453D8FD892E}" srcOrd="3" destOrd="0" presId="urn:microsoft.com/office/officeart/2005/8/layout/process2"/>
    <dgm:cxn modelId="{8AE1C1DA-C459-4A48-B992-FC220AC5E780}" type="presParOf" srcId="{F1861759-CAF3-480C-B9FE-8453D8FD892E}" destId="{FCBA8CD4-5C7E-47C5-99A9-BB2D603C6200}" srcOrd="0" destOrd="0" presId="urn:microsoft.com/office/officeart/2005/8/layout/process2"/>
    <dgm:cxn modelId="{8129979E-B4C1-4BB2-B6BA-0CFC04324295}" type="presParOf" srcId="{15783642-5E80-4FC5-86C6-B5996626AA98}" destId="{4FD1CE12-45F2-4D33-ACAE-39B0D7AABE62}" srcOrd="4" destOrd="0" presId="urn:microsoft.com/office/officeart/2005/8/layout/process2"/>
    <dgm:cxn modelId="{2AFC06A4-4D56-4173-AEED-88A03A01E02D}" type="presParOf" srcId="{15783642-5E80-4FC5-86C6-B5996626AA98}" destId="{C576212E-2F33-45D0-B545-6EDDA13EE1AF}" srcOrd="5" destOrd="0" presId="urn:microsoft.com/office/officeart/2005/8/layout/process2"/>
    <dgm:cxn modelId="{5BDF42DF-424D-4D6E-8300-07EF0258EF2E}" type="presParOf" srcId="{C576212E-2F33-45D0-B545-6EDDA13EE1AF}" destId="{A4C56804-8844-478C-B0C3-5053909FE26B}" srcOrd="0" destOrd="0" presId="urn:microsoft.com/office/officeart/2005/8/layout/process2"/>
    <dgm:cxn modelId="{0D95B1ED-406B-4BE6-8BBE-06388899FDEB}" type="presParOf" srcId="{15783642-5E80-4FC5-86C6-B5996626AA98}" destId="{31429F89-08D9-4634-AE25-A5365085B4A9}" srcOrd="6" destOrd="0" presId="urn:microsoft.com/office/officeart/2005/8/layout/process2"/>
    <dgm:cxn modelId="{4EB74F1D-7254-457C-990A-3B8C4A7F966F}" type="presParOf" srcId="{15783642-5E80-4FC5-86C6-B5996626AA98}" destId="{2962FBAE-0253-454E-8960-0E3E26FE3675}" srcOrd="7" destOrd="0" presId="urn:microsoft.com/office/officeart/2005/8/layout/process2"/>
    <dgm:cxn modelId="{36B5CA8F-437D-410E-B7EE-8FDFB86F6FCF}" type="presParOf" srcId="{2962FBAE-0253-454E-8960-0E3E26FE3675}" destId="{1BEEE5D0-E608-4EC8-A9C9-231C90DCA4C3}" srcOrd="0" destOrd="0" presId="urn:microsoft.com/office/officeart/2005/8/layout/process2"/>
    <dgm:cxn modelId="{098BFCE7-46D3-4604-887D-9E97B01682B9}" type="presParOf" srcId="{15783642-5E80-4FC5-86C6-B5996626AA98}" destId="{214AD5E2-7AAF-4E1E-8B88-75F5A0A2F27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B582-0B19-4517-AF4C-AFEED37BF829}">
      <dsp:nvSpPr>
        <dsp:cNvPr id="0" name=""/>
        <dsp:cNvSpPr/>
      </dsp:nvSpPr>
      <dsp:spPr>
        <a:xfrm>
          <a:off x="2785887" y="685"/>
          <a:ext cx="1664521" cy="8021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Sight read</a:t>
          </a:r>
        </a:p>
      </dsp:txBody>
      <dsp:txXfrm>
        <a:off x="2809382" y="24180"/>
        <a:ext cx="1617531" cy="755188"/>
      </dsp:txXfrm>
    </dsp:sp>
    <dsp:sp modelId="{DFD39E8A-4200-4EF8-A782-25F0EED64A4B}">
      <dsp:nvSpPr>
        <dsp:cNvPr id="0" name=""/>
        <dsp:cNvSpPr/>
      </dsp:nvSpPr>
      <dsp:spPr>
        <a:xfrm rot="5400000">
          <a:off x="3467739" y="822919"/>
          <a:ext cx="300817" cy="360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509854" y="853001"/>
        <a:ext cx="216588" cy="210572"/>
      </dsp:txXfrm>
    </dsp:sp>
    <dsp:sp modelId="{BC7EF092-FD4B-4703-8006-FF3233CA52F1}">
      <dsp:nvSpPr>
        <dsp:cNvPr id="0" name=""/>
        <dsp:cNvSpPr/>
      </dsp:nvSpPr>
      <dsp:spPr>
        <a:xfrm>
          <a:off x="2785887" y="1203954"/>
          <a:ext cx="1664521" cy="8021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Fluency</a:t>
          </a:r>
        </a:p>
      </dsp:txBody>
      <dsp:txXfrm>
        <a:off x="2809382" y="1227449"/>
        <a:ext cx="1617531" cy="755188"/>
      </dsp:txXfrm>
    </dsp:sp>
    <dsp:sp modelId="{F1861759-CAF3-480C-B9FE-8453D8FD892E}">
      <dsp:nvSpPr>
        <dsp:cNvPr id="0" name=""/>
        <dsp:cNvSpPr/>
      </dsp:nvSpPr>
      <dsp:spPr>
        <a:xfrm rot="5400000">
          <a:off x="3467739" y="2026187"/>
          <a:ext cx="300817" cy="360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509854" y="2056269"/>
        <a:ext cx="216588" cy="210572"/>
      </dsp:txXfrm>
    </dsp:sp>
    <dsp:sp modelId="{4FD1CE12-45F2-4D33-ACAE-39B0D7AABE62}">
      <dsp:nvSpPr>
        <dsp:cNvPr id="0" name=""/>
        <dsp:cNvSpPr/>
      </dsp:nvSpPr>
      <dsp:spPr>
        <a:xfrm>
          <a:off x="2785887" y="2407222"/>
          <a:ext cx="1664521" cy="8021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Confidence</a:t>
          </a:r>
        </a:p>
      </dsp:txBody>
      <dsp:txXfrm>
        <a:off x="2809382" y="2430717"/>
        <a:ext cx="1617531" cy="755188"/>
      </dsp:txXfrm>
    </dsp:sp>
    <dsp:sp modelId="{C576212E-2F33-45D0-B545-6EDDA13EE1AF}">
      <dsp:nvSpPr>
        <dsp:cNvPr id="0" name=""/>
        <dsp:cNvSpPr/>
      </dsp:nvSpPr>
      <dsp:spPr>
        <a:xfrm rot="5400000">
          <a:off x="3467739" y="3229455"/>
          <a:ext cx="300817" cy="360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509854" y="3259537"/>
        <a:ext cx="216588" cy="210572"/>
      </dsp:txXfrm>
    </dsp:sp>
    <dsp:sp modelId="{31429F89-08D9-4634-AE25-A5365085B4A9}">
      <dsp:nvSpPr>
        <dsp:cNvPr id="0" name=""/>
        <dsp:cNvSpPr/>
      </dsp:nvSpPr>
      <dsp:spPr>
        <a:xfrm>
          <a:off x="2785887" y="3610490"/>
          <a:ext cx="1664521" cy="8021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Comprehension </a:t>
          </a:r>
        </a:p>
      </dsp:txBody>
      <dsp:txXfrm>
        <a:off x="2809382" y="3633985"/>
        <a:ext cx="1617531" cy="755188"/>
      </dsp:txXfrm>
    </dsp:sp>
    <dsp:sp modelId="{2962FBAE-0253-454E-8960-0E3E26FE3675}">
      <dsp:nvSpPr>
        <dsp:cNvPr id="0" name=""/>
        <dsp:cNvSpPr/>
      </dsp:nvSpPr>
      <dsp:spPr>
        <a:xfrm rot="5400000">
          <a:off x="3467739" y="4432724"/>
          <a:ext cx="300817" cy="360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3509854" y="4462806"/>
        <a:ext cx="216588" cy="210572"/>
      </dsp:txXfrm>
    </dsp:sp>
    <dsp:sp modelId="{214AD5E2-7AAF-4E1E-8B88-75F5A0A2F27B}">
      <dsp:nvSpPr>
        <dsp:cNvPr id="0" name=""/>
        <dsp:cNvSpPr/>
      </dsp:nvSpPr>
      <dsp:spPr>
        <a:xfrm>
          <a:off x="2785887" y="4813759"/>
          <a:ext cx="1664521" cy="8021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Expression </a:t>
          </a:r>
        </a:p>
      </dsp:txBody>
      <dsp:txXfrm>
        <a:off x="2809382" y="4837254"/>
        <a:ext cx="1617531" cy="755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F644E21-3E3C-49B2-B7DD-8852E0A232C9}" type="datetimeFigureOut">
              <a:rPr lang="en-GB" smtClean="0"/>
              <a:t>20/01/2021</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3470A84-C5A0-4108-9F12-EEC470D7DD3B}" type="slidenum">
              <a:rPr lang="en-GB" smtClean="0"/>
              <a:t>‹#›</a:t>
            </a:fld>
            <a:endParaRPr lang="en-GB"/>
          </a:p>
        </p:txBody>
      </p:sp>
    </p:spTree>
    <p:extLst>
      <p:ext uri="{BB962C8B-B14F-4D97-AF65-F5344CB8AC3E}">
        <p14:creationId xmlns:p14="http://schemas.microsoft.com/office/powerpoint/2010/main" val="106094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3C054A2-D946-4A96-B082-A3DDED5A6F65}" type="datetimeFigureOut">
              <a:rPr lang="en-GB" smtClean="0"/>
              <a:t>20/01/2021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4B8A52A-4A62-4072-87DA-68292471A33C}" type="slidenum">
              <a:rPr lang="en-GB" smtClean="0"/>
              <a:t>‹#›</a:t>
            </a:fld>
            <a:endParaRPr lang="en-GB"/>
          </a:p>
        </p:txBody>
      </p:sp>
    </p:spTree>
    <p:extLst>
      <p:ext uri="{BB962C8B-B14F-4D97-AF65-F5344CB8AC3E}">
        <p14:creationId xmlns:p14="http://schemas.microsoft.com/office/powerpoint/2010/main" val="56973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Brain" TargetMode="External"/><Relationship Id="rId3" Type="http://schemas.openxmlformats.org/officeDocument/2006/relationships/hyperlink" Target="http://en.wikipedia.org/wiki/Dyslexia" TargetMode="External"/><Relationship Id="rId7" Type="http://schemas.openxmlformats.org/officeDocument/2006/relationships/hyperlink" Target="http://en.wikipedia.org/wiki/Language_cente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Lateralization_of_brain_function" TargetMode="External"/><Relationship Id="rId5" Type="http://schemas.openxmlformats.org/officeDocument/2006/relationships/hyperlink" Target="http://en.wikipedia.org/wiki/Phonological_deficit#cite_note-Vellutino2004-1" TargetMode="External"/><Relationship Id="rId4" Type="http://schemas.openxmlformats.org/officeDocument/2006/relationships/hyperlink" Target="http://en.wikipedia.org/wiki/Phonemic_awareness" TargetMode="External"/><Relationship Id="rId9" Type="http://schemas.openxmlformats.org/officeDocument/2006/relationships/hyperlink" Target="http://en.wikipedia.org/wiki/Phonological_deficit#cite_note-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a:t>
            </a:fld>
            <a:endParaRPr lang="en-GB"/>
          </a:p>
        </p:txBody>
      </p:sp>
    </p:spTree>
    <p:extLst>
      <p:ext uri="{BB962C8B-B14F-4D97-AF65-F5344CB8AC3E}">
        <p14:creationId xmlns:p14="http://schemas.microsoft.com/office/powerpoint/2010/main" val="163160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8063CDA-BD40-4738-B137-A35F61CF0294}" type="slidenum">
              <a:rPr lang="en-GB" altLang="en-US"/>
              <a:pPr>
                <a:spcBef>
                  <a:spcPct val="0"/>
                </a:spcBef>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11</a:t>
            </a:fld>
            <a:endParaRPr lang="en-GB"/>
          </a:p>
        </p:txBody>
      </p:sp>
    </p:spTree>
    <p:extLst>
      <p:ext uri="{BB962C8B-B14F-4D97-AF65-F5344CB8AC3E}">
        <p14:creationId xmlns:p14="http://schemas.microsoft.com/office/powerpoint/2010/main" val="287563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12</a:t>
            </a:fld>
            <a:endParaRPr lang="en-GB"/>
          </a:p>
        </p:txBody>
      </p:sp>
    </p:spTree>
    <p:extLst>
      <p:ext uri="{BB962C8B-B14F-4D97-AF65-F5344CB8AC3E}">
        <p14:creationId xmlns:p14="http://schemas.microsoft.com/office/powerpoint/2010/main" val="11189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13</a:t>
            </a:fld>
            <a:endParaRPr lang="en-GB"/>
          </a:p>
        </p:txBody>
      </p:sp>
    </p:spTree>
    <p:extLst>
      <p:ext uri="{BB962C8B-B14F-4D97-AF65-F5344CB8AC3E}">
        <p14:creationId xmlns:p14="http://schemas.microsoft.com/office/powerpoint/2010/main" val="75012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14</a:t>
            </a:fld>
            <a:endParaRPr lang="en-GB"/>
          </a:p>
        </p:txBody>
      </p:sp>
    </p:spTree>
    <p:extLst>
      <p:ext uri="{BB962C8B-B14F-4D97-AF65-F5344CB8AC3E}">
        <p14:creationId xmlns:p14="http://schemas.microsoft.com/office/powerpoint/2010/main" val="3514160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CFD743-7489-4877-A5D3-F56545CEC944}" type="slidenum">
              <a:rPr lang="en-GB" altLang="en-US"/>
              <a:pPr>
                <a:spcBef>
                  <a:spcPct val="0"/>
                </a:spcBef>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04750B7-1B07-4837-AEF7-C61B92E8558C}" type="slidenum">
              <a:rPr lang="en-GB" altLang="en-US"/>
              <a:pPr>
                <a:spcBef>
                  <a:spcPct val="0"/>
                </a:spcBef>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17</a:t>
            </a:fld>
            <a:endParaRPr lang="en-GB"/>
          </a:p>
        </p:txBody>
      </p:sp>
    </p:spTree>
    <p:extLst>
      <p:ext uri="{BB962C8B-B14F-4D97-AF65-F5344CB8AC3E}">
        <p14:creationId xmlns:p14="http://schemas.microsoft.com/office/powerpoint/2010/main" val="3127448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B4D08DA-0A41-4DD6-9E4F-038182FECFB6}" type="slidenum">
              <a:rPr lang="en-GB" altLang="en-US"/>
              <a:pPr>
                <a:spcBef>
                  <a:spcPct val="0"/>
                </a:spcBef>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0D8D34-11AF-429D-BA58-2696C2857D94}" type="slidenum">
              <a:rPr lang="en-GB" altLang="en-US"/>
              <a:pPr>
                <a:spcBef>
                  <a:spcPct val="0"/>
                </a:spcBef>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a:t>
            </a:fld>
            <a:endParaRPr lang="en-GB"/>
          </a:p>
        </p:txBody>
      </p:sp>
    </p:spTree>
    <p:extLst>
      <p:ext uri="{BB962C8B-B14F-4D97-AF65-F5344CB8AC3E}">
        <p14:creationId xmlns:p14="http://schemas.microsoft.com/office/powerpoint/2010/main" val="214952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20</a:t>
            </a:fld>
            <a:endParaRPr lang="en-GB"/>
          </a:p>
        </p:txBody>
      </p:sp>
    </p:spTree>
    <p:extLst>
      <p:ext uri="{BB962C8B-B14F-4D97-AF65-F5344CB8AC3E}">
        <p14:creationId xmlns:p14="http://schemas.microsoft.com/office/powerpoint/2010/main" val="4024378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D3BB018-88E8-4301-A610-4A6C530F38B5}" type="slidenum">
              <a:rPr lang="en-GB" altLang="en-US"/>
              <a:pPr>
                <a:spcBef>
                  <a:spcPct val="0"/>
                </a:spcBef>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22</a:t>
            </a:fld>
            <a:endParaRPr lang="en-GB"/>
          </a:p>
        </p:txBody>
      </p:sp>
    </p:spTree>
    <p:extLst>
      <p:ext uri="{BB962C8B-B14F-4D97-AF65-F5344CB8AC3E}">
        <p14:creationId xmlns:p14="http://schemas.microsoft.com/office/powerpoint/2010/main" val="299374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23</a:t>
            </a:fld>
            <a:endParaRPr lang="en-GB"/>
          </a:p>
        </p:txBody>
      </p:sp>
    </p:spTree>
    <p:extLst>
      <p:ext uri="{BB962C8B-B14F-4D97-AF65-F5344CB8AC3E}">
        <p14:creationId xmlns:p14="http://schemas.microsoft.com/office/powerpoint/2010/main" val="232048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24</a:t>
            </a:fld>
            <a:endParaRPr lang="en-GB"/>
          </a:p>
        </p:txBody>
      </p:sp>
    </p:spTree>
    <p:extLst>
      <p:ext uri="{BB962C8B-B14F-4D97-AF65-F5344CB8AC3E}">
        <p14:creationId xmlns:p14="http://schemas.microsoft.com/office/powerpoint/2010/main" val="235479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25</a:t>
            </a:fld>
            <a:endParaRPr lang="en-GB"/>
          </a:p>
        </p:txBody>
      </p:sp>
    </p:spTree>
    <p:extLst>
      <p:ext uri="{BB962C8B-B14F-4D97-AF65-F5344CB8AC3E}">
        <p14:creationId xmlns:p14="http://schemas.microsoft.com/office/powerpoint/2010/main" val="3777782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D7202F-066F-442C-91B5-A2C2D29943D1}" type="slidenum">
              <a:rPr lang="en-GB" altLang="en-US"/>
              <a:pPr>
                <a:spcBef>
                  <a:spcPct val="0"/>
                </a:spcBef>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59D77BC-C57D-4662-A0F0-09A8A51CE83E}" type="slidenum">
              <a:rPr lang="en-GB" altLang="en-US"/>
              <a:pPr>
                <a:spcBef>
                  <a:spcPct val="0"/>
                </a:spcBef>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28</a:t>
            </a:fld>
            <a:endParaRPr lang="en-GB"/>
          </a:p>
        </p:txBody>
      </p:sp>
    </p:spTree>
    <p:extLst>
      <p:ext uri="{BB962C8B-B14F-4D97-AF65-F5344CB8AC3E}">
        <p14:creationId xmlns:p14="http://schemas.microsoft.com/office/powerpoint/2010/main" val="1788650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4,458 individual titles!</a:t>
            </a:r>
          </a:p>
          <a:p>
            <a:r>
              <a:rPr lang="en-GB" dirty="0" smtClean="0"/>
              <a:t>5 Decades of publications</a:t>
            </a:r>
          </a:p>
          <a:p>
            <a:r>
              <a:rPr lang="en-GB" dirty="0" smtClean="0"/>
              <a:t>Over 30 different reading schemes</a:t>
            </a:r>
          </a:p>
          <a:p>
            <a:pPr eaLnBrk="1" hangingPunct="1">
              <a:spcBef>
                <a:spcPct val="0"/>
              </a:spcBef>
            </a:pPr>
            <a:endParaRPr lang="en-GB"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C9CA4F3-8D75-44FB-BC97-A45A13720219}" type="slidenum">
              <a:rPr lang="en-GB" altLang="en-US"/>
              <a:pPr>
                <a:spcBef>
                  <a:spcPct val="0"/>
                </a:spcBef>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3</a:t>
            </a:fld>
            <a:endParaRPr lang="en-GB"/>
          </a:p>
        </p:txBody>
      </p:sp>
    </p:spTree>
    <p:extLst>
      <p:ext uri="{BB962C8B-B14F-4D97-AF65-F5344CB8AC3E}">
        <p14:creationId xmlns:p14="http://schemas.microsoft.com/office/powerpoint/2010/main" val="2745055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1129079-12C8-4D5A-8F90-2BDE54A929E1}" type="slidenum">
              <a:rPr lang="en-GB" altLang="en-US"/>
              <a:pPr>
                <a:spcBef>
                  <a:spcPct val="0"/>
                </a:spcBef>
              </a:pPr>
              <a:t>30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7E42130-9366-403A-83FC-2EC22CD298E0}" type="slidenum">
              <a:rPr lang="en-GB" altLang="en-US"/>
              <a:pPr>
                <a:spcBef>
                  <a:spcPct val="0"/>
                </a:spcBef>
              </a:pPr>
              <a:t>31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32</a:t>
            </a:fld>
            <a:endParaRPr lang="en-GB"/>
          </a:p>
        </p:txBody>
      </p:sp>
    </p:spTree>
    <p:extLst>
      <p:ext uri="{BB962C8B-B14F-4D97-AF65-F5344CB8AC3E}">
        <p14:creationId xmlns:p14="http://schemas.microsoft.com/office/powerpoint/2010/main" val="1524485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33</a:t>
            </a:fld>
            <a:endParaRPr lang="en-GB"/>
          </a:p>
        </p:txBody>
      </p:sp>
    </p:spTree>
    <p:extLst>
      <p:ext uri="{BB962C8B-B14F-4D97-AF65-F5344CB8AC3E}">
        <p14:creationId xmlns:p14="http://schemas.microsoft.com/office/powerpoint/2010/main" val="1454995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BF6272-EDD2-40BA-8838-281ECFE268E9}" type="slidenum">
              <a:rPr lang="en-GB" altLang="en-US"/>
              <a:pPr>
                <a:spcBef>
                  <a:spcPct val="0"/>
                </a:spcBef>
              </a:pPr>
              <a:t>34</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35</a:t>
            </a:fld>
            <a:endParaRPr lang="en-GB"/>
          </a:p>
        </p:txBody>
      </p:sp>
    </p:spTree>
    <p:extLst>
      <p:ext uri="{BB962C8B-B14F-4D97-AF65-F5344CB8AC3E}">
        <p14:creationId xmlns:p14="http://schemas.microsoft.com/office/powerpoint/2010/main" val="2353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4D6EB03-4E5E-4ACE-A73B-30058B7F4CD4}" type="slidenum">
              <a:rPr lang="en-GB" altLang="en-US"/>
              <a:pPr>
                <a:spcBef>
                  <a:spcPct val="0"/>
                </a:spcBef>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5</a:t>
            </a:fld>
            <a:endParaRPr lang="en-GB"/>
          </a:p>
        </p:txBody>
      </p:sp>
    </p:spTree>
    <p:extLst>
      <p:ext uri="{BB962C8B-B14F-4D97-AF65-F5344CB8AC3E}">
        <p14:creationId xmlns:p14="http://schemas.microsoft.com/office/powerpoint/2010/main" val="198422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8A52A-4A62-4072-87DA-68292471A33C}" type="slidenum">
              <a:rPr lang="en-GB" smtClean="0"/>
              <a:t>6</a:t>
            </a:fld>
            <a:endParaRPr lang="en-GB"/>
          </a:p>
        </p:txBody>
      </p:sp>
    </p:spTree>
    <p:extLst>
      <p:ext uri="{BB962C8B-B14F-4D97-AF65-F5344CB8AC3E}">
        <p14:creationId xmlns:p14="http://schemas.microsoft.com/office/powerpoint/2010/main" val="303604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a:t>
            </a:r>
            <a:r>
              <a:rPr lang="en-GB" altLang="en-US" b="1" dirty="0" smtClean="0"/>
              <a:t>phonological deficit hypothesis</a:t>
            </a:r>
            <a:r>
              <a:rPr lang="en-GB" altLang="en-US" dirty="0" smtClean="0"/>
              <a:t> is a prevalent cognitive-level explanation for the cause of reading difficulties and </a:t>
            </a:r>
            <a:r>
              <a:rPr lang="en-GB" altLang="en-US" dirty="0" smtClean="0">
                <a:hlinkClick r:id="rId3" tooltip="Dyslexia"/>
              </a:rPr>
              <a:t>dyslexia</a:t>
            </a:r>
            <a:r>
              <a:rPr lang="en-GB" altLang="en-US" dirty="0" smtClean="0"/>
              <a:t>. It stems from evidence that individuals with dyslexia tend to do poorly on tests which measure their ability to decode nonsense words using conventional phonetic rules, and that there is a high correlation between difficulties in </a:t>
            </a:r>
            <a:r>
              <a:rPr lang="en-GB" altLang="en-US" dirty="0" smtClean="0">
                <a:hlinkClick r:id="rId4" tooltip="Phonemic awareness"/>
              </a:rPr>
              <a:t>connecting the sounds of language to letters</a:t>
            </a:r>
            <a:r>
              <a:rPr lang="en-GB" altLang="en-US" dirty="0" smtClean="0"/>
              <a:t> and reading delays or failure in children.</a:t>
            </a:r>
            <a:r>
              <a:rPr lang="en-GB" altLang="en-US" baseline="30000" dirty="0" smtClean="0">
                <a:hlinkClick r:id="rId5"/>
              </a:rPr>
              <a:t>[1]</a:t>
            </a:r>
            <a:endParaRPr lang="en-GB" altLang="en-US" dirty="0" smtClean="0"/>
          </a:p>
          <a:p>
            <a:r>
              <a:rPr lang="en-GB" altLang="en-US" dirty="0" smtClean="0"/>
              <a:t>The basic hypothesis is that reading failure or dyslexia stems from a functional or structural deficit in </a:t>
            </a:r>
            <a:r>
              <a:rPr lang="en-GB" altLang="en-US" dirty="0" smtClean="0">
                <a:hlinkClick r:id="rId6" tooltip="Lateralization of brain function"/>
              </a:rPr>
              <a:t>left hemispheric</a:t>
            </a:r>
            <a:r>
              <a:rPr lang="en-GB" altLang="en-US" dirty="0" smtClean="0"/>
              <a:t> brain areas associated with processing the sounds of language. Some researchers have studied the structure and function of neural pathways in the </a:t>
            </a:r>
            <a:r>
              <a:rPr lang="en-GB" altLang="en-US" dirty="0" smtClean="0">
                <a:hlinkClick r:id="rId7" tooltip="Language center"/>
              </a:rPr>
              <a:t>language areas</a:t>
            </a:r>
            <a:r>
              <a:rPr lang="en-GB" altLang="en-US" dirty="0" smtClean="0"/>
              <a:t> of the </a:t>
            </a:r>
            <a:r>
              <a:rPr lang="en-GB" altLang="en-US" dirty="0" smtClean="0">
                <a:hlinkClick r:id="rId8" tooltip="Brain"/>
              </a:rPr>
              <a:t>brain</a:t>
            </a:r>
            <a:r>
              <a:rPr lang="en-GB" altLang="en-US" dirty="0" smtClean="0"/>
              <a:t>. Others have focused on the perception of short or rapidly varying sounds of language, positing that the core deficit is one of timing rather than of overall function.</a:t>
            </a:r>
            <a:r>
              <a:rPr lang="en-GB" altLang="en-US" baseline="30000" dirty="0" smtClean="0">
                <a:hlinkClick r:id="rId9"/>
              </a:rPr>
              <a:t>[2]</a:t>
            </a:r>
            <a:endParaRPr lang="en-GB" altLang="en-US" dirty="0" smtClean="0"/>
          </a:p>
          <a:p>
            <a:r>
              <a:rPr lang="en-GB" altLang="en-US" dirty="0" smtClean="0"/>
              <a:t>In the past two decades, the phonological deficit hypothesis has been the dominant explanation </a:t>
            </a:r>
            <a:r>
              <a:rPr lang="en-GB" altLang="en-US" dirty="0" err="1" smtClean="0"/>
              <a:t>favored</a:t>
            </a:r>
            <a:r>
              <a:rPr lang="en-GB" altLang="en-US" dirty="0" smtClean="0"/>
              <a:t> by researchers as to the probable cause of dyslexia, but it is only one of several competing theories. Critics of the phonological hypothesis point out that it fails to account for symptoms of dyslexia unrelated to phonetic decoding difficulties, such as problems with short-term memory, visual processing issues, or difficulties with balance and small motor coordination that are common to many dyslexic children and adults. They also argue that much of the evidence for the theory is based on circular reasoning, in that phonological weakness is seen as both a defining symptom of dyslexia and as its underlying cause.</a:t>
            </a:r>
          </a:p>
          <a:p>
            <a:endParaRPr lang="en-GB"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FC722FA-2D13-4F19-B7F7-0D240BCB8CC6}" type="slidenum">
              <a:rPr lang="en-GB" altLang="en-US"/>
              <a:pPr>
                <a:spcBef>
                  <a:spcPct val="0"/>
                </a:spcBef>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C7E9EF-A327-4B01-83A7-48FDC885AA5C}" type="slidenum">
              <a:rPr lang="en-GB" altLang="en-US"/>
              <a:pPr>
                <a:spcBef>
                  <a:spcPct val="0"/>
                </a:spcBef>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Verbal Rehearsal – repeating words or numbers, either vocally or </a:t>
            </a:r>
            <a:r>
              <a:rPr lang="en-GB" altLang="en-US" dirty="0" err="1" smtClean="0"/>
              <a:t>subvocally</a:t>
            </a:r>
            <a:endParaRPr lang="en-GB" altLang="en-US" dirty="0" smtClean="0"/>
          </a:p>
          <a:p>
            <a:r>
              <a:rPr lang="en-GB" altLang="en-US" dirty="0" smtClean="0"/>
              <a:t>(e.g., Try saying the numbers over and over, like this: 2, 7, 5; 2, 7, 5; 2, 7, 5.);</a:t>
            </a:r>
          </a:p>
          <a:p>
            <a:r>
              <a:rPr lang="en-GB" altLang="en-US" dirty="0" smtClean="0"/>
              <a:t>•	 Elaborative Rehearsal – associating new information with prior</a:t>
            </a:r>
          </a:p>
          <a:p>
            <a:r>
              <a:rPr lang="en-GB" altLang="en-US" dirty="0" smtClean="0"/>
              <a:t>knowledge, such as creating sentences of the to-be-remembered word</a:t>
            </a:r>
          </a:p>
          <a:p>
            <a:r>
              <a:rPr lang="en-GB" altLang="en-US" dirty="0" smtClean="0"/>
              <a:t>or creating a story, or paraphrasing [reorganizing larger amounts of</a:t>
            </a:r>
          </a:p>
          <a:p>
            <a:r>
              <a:rPr lang="en-GB" altLang="en-US" dirty="0" smtClean="0"/>
              <a:t>information into smaller, more personally meaningful units (Donahue</a:t>
            </a:r>
          </a:p>
          <a:p>
            <a:r>
              <a:rPr lang="en-GB" altLang="en-US" dirty="0" smtClean="0"/>
              <a:t>&amp; </a:t>
            </a:r>
            <a:r>
              <a:rPr lang="en-GB" altLang="en-US" dirty="0" err="1" smtClean="0"/>
              <a:t>Pidek</a:t>
            </a:r>
            <a:r>
              <a:rPr lang="en-GB" altLang="en-US" dirty="0" smtClean="0"/>
              <a:t>, 1993)];</a:t>
            </a:r>
          </a:p>
          <a:p>
            <a:r>
              <a:rPr lang="en-GB" altLang="en-US" dirty="0" smtClean="0"/>
              <a:t>•	 Chunking – pairing, clustering, grouping, or association of different items into larger</a:t>
            </a:r>
          </a:p>
          <a:p>
            <a:r>
              <a:rPr lang="en-GB" altLang="en-US" dirty="0" smtClean="0"/>
              <a:t>units (e.g., Try putting the numbers together. So if you hear 2, 4, 8, 3—think 24, 83.);</a:t>
            </a:r>
          </a:p>
          <a:p>
            <a:r>
              <a:rPr lang="en-GB" altLang="en-US" dirty="0" smtClean="0"/>
              <a:t>•	 Relational Strategies – making the information being memorized more meaningful</a:t>
            </a:r>
          </a:p>
          <a:p>
            <a:r>
              <a:rPr lang="en-GB" altLang="en-US" dirty="0" smtClean="0"/>
              <a:t>through mnemonics, imagery, or elaboration (e.g., Try to make a simple sentence</a:t>
            </a:r>
          </a:p>
          <a:p>
            <a:r>
              <a:rPr lang="en-GB" altLang="en-US" dirty="0" smtClean="0"/>
              <a:t>using the words you hear. If you hear dog, hat, bed, make a silly sentence like, “The</a:t>
            </a:r>
          </a:p>
          <a:p>
            <a:r>
              <a:rPr lang="en-GB" altLang="en-US" dirty="0" smtClean="0"/>
              <a:t>dog found a hat under the bed.”).</a:t>
            </a:r>
          </a:p>
          <a:p>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43CF5DB-DDCE-483B-9580-845F451DD7A4}" type="slidenum">
              <a:rPr lang="en-GB" altLang="en-US"/>
              <a:pPr>
                <a:spcBef>
                  <a:spcPct val="0"/>
                </a:spcBef>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C7143A-2FA3-44BF-A555-1852E0D2CDB2}"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429490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7143A-2FA3-44BF-A555-1852E0D2CDB2}"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47646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7143A-2FA3-44BF-A555-1852E0D2CDB2}"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353109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7143A-2FA3-44BF-A555-1852E0D2CDB2}"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314483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7143A-2FA3-44BF-A555-1852E0D2CDB2}"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402981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C7143A-2FA3-44BF-A555-1852E0D2CDB2}"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263228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C7143A-2FA3-44BF-A555-1852E0D2CDB2}"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311204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C7143A-2FA3-44BF-A555-1852E0D2CDB2}"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234475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7143A-2FA3-44BF-A555-1852E0D2CDB2}"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28037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7143A-2FA3-44BF-A555-1852E0D2CDB2}"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222342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7143A-2FA3-44BF-A555-1852E0D2CDB2}"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0B848-DB94-4687-A174-332AE3E724D6}" type="slidenum">
              <a:rPr lang="en-GB" smtClean="0"/>
              <a:t>‹#›</a:t>
            </a:fld>
            <a:endParaRPr lang="en-GB"/>
          </a:p>
        </p:txBody>
      </p:sp>
    </p:spTree>
    <p:extLst>
      <p:ext uri="{BB962C8B-B14F-4D97-AF65-F5344CB8AC3E}">
        <p14:creationId xmlns:p14="http://schemas.microsoft.com/office/powerpoint/2010/main" val="271875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143A-2FA3-44BF-A555-1852E0D2CDB2}" type="datetimeFigureOut">
              <a:rPr lang="en-GB" smtClean="0"/>
              <a:t>20/01/2021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0B848-DB94-4687-A174-332AE3E724D6}" type="slidenum">
              <a:rPr lang="en-GB" smtClean="0"/>
              <a:t>‹#›</a:t>
            </a:fld>
            <a:endParaRPr lang="en-GB"/>
          </a:p>
        </p:txBody>
      </p:sp>
    </p:spTree>
    <p:extLst>
      <p:ext uri="{BB962C8B-B14F-4D97-AF65-F5344CB8AC3E}">
        <p14:creationId xmlns:p14="http://schemas.microsoft.com/office/powerpoint/2010/main" val="3282792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176.32.230.23/dyslexia.uk.net/equality-a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556983"/>
            <a:ext cx="7772400" cy="1470025"/>
          </a:xfrm>
        </p:spPr>
        <p:txBody>
          <a:bodyPr>
            <a:normAutofit/>
          </a:bodyPr>
          <a:lstStyle/>
          <a:p>
            <a:r>
              <a:rPr lang="en-GB" b="1" u="sng" dirty="0" smtClean="0"/>
              <a:t>Parents Reading Coffee Morning</a:t>
            </a:r>
            <a:br>
              <a:rPr lang="en-GB" b="1" u="sng" dirty="0" smtClean="0"/>
            </a:br>
            <a:r>
              <a:rPr lang="en-GB" b="1" u="sng" dirty="0" smtClean="0"/>
              <a:t>2020</a:t>
            </a:r>
            <a:endParaRPr lang="en-GB" b="1" u="sng" dirty="0"/>
          </a:p>
        </p:txBody>
      </p:sp>
      <p:sp>
        <p:nvSpPr>
          <p:cNvPr id="3" name="Subtitle 2"/>
          <p:cNvSpPr>
            <a:spLocks noGrp="1"/>
          </p:cNvSpPr>
          <p:nvPr>
            <p:ph type="subTitle" idx="1"/>
          </p:nvPr>
        </p:nvSpPr>
        <p:spPr>
          <a:xfrm>
            <a:off x="1547664" y="4365104"/>
            <a:ext cx="6400800" cy="1752600"/>
          </a:xfrm>
        </p:spPr>
        <p:txBody>
          <a:bodyPr/>
          <a:lstStyle/>
          <a:p>
            <a:r>
              <a:rPr lang="en-GB" dirty="0" smtClean="0"/>
              <a:t>Matthew Ferris </a:t>
            </a:r>
          </a:p>
          <a:p>
            <a:r>
              <a:rPr lang="en-GB" dirty="0" smtClean="0"/>
              <a:t>(English Lead)</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20605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4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u="sng" smtClean="0"/>
              <a:t>Developing Visual-Spatial Memory</a:t>
            </a:r>
          </a:p>
        </p:txBody>
      </p:sp>
      <p:sp>
        <p:nvSpPr>
          <p:cNvPr id="14339" name="Content Placeholder 2"/>
          <p:cNvSpPr>
            <a:spLocks noGrp="1"/>
          </p:cNvSpPr>
          <p:nvPr>
            <p:ph idx="1"/>
          </p:nvPr>
        </p:nvSpPr>
        <p:spPr/>
        <p:txBody>
          <a:bodyPr/>
          <a:lstStyle/>
          <a:p>
            <a:r>
              <a:rPr lang="en-GB" altLang="en-US" smtClean="0"/>
              <a:t>Copying patterns-tracing and repeating letters and words.</a:t>
            </a:r>
          </a:p>
          <a:p>
            <a:r>
              <a:rPr lang="en-GB" altLang="en-US" smtClean="0"/>
              <a:t>Sequencing- flashcards, alphabet letters, toys</a:t>
            </a:r>
          </a:p>
          <a:p>
            <a:r>
              <a:rPr lang="en-GB" altLang="en-US" smtClean="0"/>
              <a:t>Visual Prompts- on the desk or kept with them.</a:t>
            </a:r>
          </a:p>
          <a:p>
            <a:r>
              <a:rPr lang="en-GB" altLang="en-US" smtClean="0"/>
              <a:t>Memory games- I spy, What’s the difference, I went to market ect</a:t>
            </a:r>
          </a:p>
          <a:p>
            <a:r>
              <a:rPr lang="en-GB" altLang="en-US" smtClean="0"/>
              <a:t>Pellmanism- tray of items and hide an object.</a:t>
            </a:r>
          </a:p>
          <a:p>
            <a:endParaRPr lang="en-GB" altLang="en-US" smtClean="0"/>
          </a:p>
        </p:txBody>
      </p:sp>
    </p:spTree>
    <p:extLst>
      <p:ext uri="{BB962C8B-B14F-4D97-AF65-F5344CB8AC3E}">
        <p14:creationId xmlns:p14="http://schemas.microsoft.com/office/powerpoint/2010/main" val="268505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65920"/>
            <a:ext cx="8229600" cy="1143000"/>
          </a:xfrm>
        </p:spPr>
        <p:txBody>
          <a:bodyPr/>
          <a:lstStyle/>
          <a:p>
            <a:r>
              <a:rPr lang="en-GB" b="1" u="sng" dirty="0" smtClean="0"/>
              <a:t>The skills needed for reading</a:t>
            </a:r>
            <a:endParaRPr lang="en-GB" b="1" u="sng" dirty="0"/>
          </a:p>
        </p:txBody>
      </p:sp>
      <p:pic>
        <p:nvPicPr>
          <p:cNvPr id="1026" name="Picture 2" descr="New Reading Scheme | St. Giles Junio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717032"/>
            <a:ext cx="654367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2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skills are required to be an effective reader?</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6094295" cy="495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48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Fluency</a:t>
            </a:r>
            <a:endParaRPr lang="en-GB" dirty="0"/>
          </a:p>
        </p:txBody>
      </p:sp>
      <p:pic>
        <p:nvPicPr>
          <p:cNvPr id="307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572333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54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u="sng" dirty="0" smtClean="0"/>
              <a:t>Phonological Awareness</a:t>
            </a:r>
            <a:endParaRPr lang="en-GB" altLang="en-US" dirty="0" smtClean="0"/>
          </a:p>
        </p:txBody>
      </p:sp>
      <p:pic>
        <p:nvPicPr>
          <p:cNvPr id="1024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12776"/>
            <a:ext cx="6048375"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25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4213" y="692150"/>
            <a:ext cx="7772400" cy="1470025"/>
          </a:xfrm>
        </p:spPr>
        <p:txBody>
          <a:bodyPr/>
          <a:lstStyle/>
          <a:p>
            <a:pPr eaLnBrk="1" hangingPunct="1"/>
            <a:r>
              <a:rPr lang="en-GB" altLang="en-US" smtClean="0"/>
              <a:t>Reading at Orrets Meadow</a:t>
            </a:r>
          </a:p>
        </p:txBody>
      </p:sp>
      <p:sp>
        <p:nvSpPr>
          <p:cNvPr id="15363" name="Subtitle 2"/>
          <p:cNvSpPr>
            <a:spLocks noGrp="1"/>
          </p:cNvSpPr>
          <p:nvPr>
            <p:ph type="subTitle" idx="1"/>
          </p:nvPr>
        </p:nvSpPr>
        <p:spPr>
          <a:xfrm>
            <a:off x="1403350" y="4797425"/>
            <a:ext cx="6400800" cy="1752600"/>
          </a:xfrm>
        </p:spPr>
        <p:txBody>
          <a:bodyPr/>
          <a:lstStyle/>
          <a:p>
            <a:pPr eaLnBrk="1" hangingPunct="1"/>
            <a:endParaRPr lang="en-GB" altLang="en-US" smtClean="0">
              <a:solidFill>
                <a:schemeClr val="tx1"/>
              </a:solidFill>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060575"/>
            <a:ext cx="22987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48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u="sng" smtClean="0"/>
              <a:t>Core Curriculum</a:t>
            </a:r>
          </a:p>
        </p:txBody>
      </p:sp>
      <p:sp>
        <p:nvSpPr>
          <p:cNvPr id="16387" name="Content Placeholder 2"/>
          <p:cNvSpPr>
            <a:spLocks noGrp="1"/>
          </p:cNvSpPr>
          <p:nvPr>
            <p:ph idx="1"/>
          </p:nvPr>
        </p:nvSpPr>
        <p:spPr>
          <a:xfrm>
            <a:off x="468313" y="1484313"/>
            <a:ext cx="8229600" cy="5256212"/>
          </a:xfrm>
        </p:spPr>
        <p:txBody>
          <a:bodyPr/>
          <a:lstStyle/>
          <a:p>
            <a:pPr lvl="3" eaLnBrk="1" hangingPunct="1">
              <a:buFont typeface="Wingdings" pitchFamily="2" charset="2"/>
              <a:buChar char="Ø"/>
            </a:pPr>
            <a:r>
              <a:rPr lang="en-GB" altLang="en-US" sz="3600" dirty="0" smtClean="0"/>
              <a:t>Spelling (30 mins) Basic Skills  including  spelling and reading of Key Words and phonics.</a:t>
            </a:r>
          </a:p>
          <a:p>
            <a:pPr lvl="3" eaLnBrk="1" hangingPunct="1">
              <a:buFont typeface="Wingdings" pitchFamily="2" charset="2"/>
              <a:buChar char="Ø"/>
            </a:pPr>
            <a:r>
              <a:rPr lang="en-GB" altLang="en-US" sz="3600" dirty="0" smtClean="0"/>
              <a:t>English (1 hour) Reading comprehension, speaking and listening, and writing in a variety of genre. </a:t>
            </a:r>
          </a:p>
          <a:p>
            <a:pPr eaLnBrk="1" hangingPunct="1"/>
            <a:endParaRPr lang="en-GB" altLang="en-US" u="sng" dirty="0" smtClean="0"/>
          </a:p>
        </p:txBody>
      </p:sp>
    </p:spTree>
    <p:extLst>
      <p:ext uri="{BB962C8B-B14F-4D97-AF65-F5344CB8AC3E}">
        <p14:creationId xmlns:p14="http://schemas.microsoft.com/office/powerpoint/2010/main" val="1683360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err="1" smtClean="0"/>
              <a:t>Orrets</a:t>
            </a:r>
            <a:r>
              <a:rPr lang="en-GB" b="1" u="sng" dirty="0" smtClean="0"/>
              <a:t> Meadow Literacy </a:t>
            </a:r>
            <a:r>
              <a:rPr lang="en-GB" b="1" u="sng" dirty="0" smtClean="0"/>
              <a:t>Spine</a:t>
            </a:r>
            <a:endParaRPr lang="en-GB" b="1" u="sng" dirty="0"/>
          </a:p>
        </p:txBody>
      </p:sp>
      <p:sp>
        <p:nvSpPr>
          <p:cNvPr id="3" name="Content Placeholder 2"/>
          <p:cNvSpPr>
            <a:spLocks noGrp="1"/>
          </p:cNvSpPr>
          <p:nvPr>
            <p:ph idx="1"/>
          </p:nvPr>
        </p:nvSpPr>
        <p:spPr/>
        <p:txBody>
          <a:bodyPr/>
          <a:lstStyle/>
          <a:p>
            <a:r>
              <a:rPr lang="en-GB" dirty="0" smtClean="0"/>
              <a:t>Available on the website.</a:t>
            </a:r>
          </a:p>
          <a:p>
            <a:r>
              <a:rPr lang="en-GB" dirty="0" smtClean="0"/>
              <a:t>Split </a:t>
            </a:r>
            <a:r>
              <a:rPr lang="en-GB" dirty="0" smtClean="0"/>
              <a:t>into curriculum texts and class readers.</a:t>
            </a:r>
          </a:p>
          <a:p>
            <a:r>
              <a:rPr lang="en-GB" dirty="0" smtClean="0"/>
              <a:t>Books for different purposes - learning and pleasure.</a:t>
            </a:r>
          </a:p>
          <a:p>
            <a:r>
              <a:rPr lang="en-GB" dirty="0" smtClean="0"/>
              <a:t>Class </a:t>
            </a:r>
            <a:r>
              <a:rPr lang="en-GB" dirty="0" smtClean="0"/>
              <a:t>readers to promote Prosody</a:t>
            </a:r>
          </a:p>
          <a:p>
            <a:endParaRPr lang="en-GB" dirty="0" smtClean="0"/>
          </a:p>
          <a:p>
            <a:endParaRPr lang="en-GB" dirty="0" smtClean="0"/>
          </a:p>
        </p:txBody>
      </p:sp>
    </p:spTree>
    <p:extLst>
      <p:ext uri="{BB962C8B-B14F-4D97-AF65-F5344CB8AC3E}">
        <p14:creationId xmlns:p14="http://schemas.microsoft.com/office/powerpoint/2010/main" val="16997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3775"/>
          </a:xfrm>
        </p:spPr>
        <p:txBody>
          <a:bodyPr rtlCol="0">
            <a:normAutofit fontScale="90000"/>
          </a:bodyPr>
          <a:lstStyle/>
          <a:p>
            <a:pPr eaLnBrk="1" fontAlgn="auto" hangingPunct="1">
              <a:spcAft>
                <a:spcPts val="0"/>
              </a:spcAft>
              <a:defRPr/>
            </a:pPr>
            <a:r>
              <a:rPr lang="en-GB" dirty="0"/>
              <a:t>PROBES</a:t>
            </a:r>
            <a:br>
              <a:rPr lang="en-GB" dirty="0"/>
            </a:br>
            <a:endParaRPr lang="en-GB" dirty="0"/>
          </a:p>
        </p:txBody>
      </p:sp>
      <p:sp>
        <p:nvSpPr>
          <p:cNvPr id="3" name="Content Placeholder 2"/>
          <p:cNvSpPr>
            <a:spLocks noGrp="1"/>
          </p:cNvSpPr>
          <p:nvPr>
            <p:ph idx="1"/>
          </p:nvPr>
        </p:nvSpPr>
        <p:spPr>
          <a:xfrm>
            <a:off x="395288" y="1052513"/>
            <a:ext cx="4681537" cy="49688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u="sng" dirty="0"/>
              <a:t>How do they work?</a:t>
            </a:r>
          </a:p>
          <a:p>
            <a:pPr eaLnBrk="1" fontAlgn="auto" hangingPunct="1">
              <a:spcAft>
                <a:spcPts val="0"/>
              </a:spcAft>
              <a:buFont typeface="Arial" panose="020B0604020202020204" pitchFamily="34" charset="0"/>
              <a:buChar char="•"/>
              <a:defRPr/>
            </a:pPr>
            <a:r>
              <a:rPr lang="en-GB" dirty="0"/>
              <a:t>Develop a bank of words children can ‘</a:t>
            </a:r>
            <a:r>
              <a:rPr lang="en-GB" b="1" u="sng" dirty="0"/>
              <a:t>sight read</a:t>
            </a:r>
            <a:r>
              <a:rPr lang="en-GB" dirty="0"/>
              <a:t>’</a:t>
            </a:r>
          </a:p>
          <a:p>
            <a:pPr eaLnBrk="1" fontAlgn="auto" hangingPunct="1">
              <a:spcAft>
                <a:spcPts val="0"/>
              </a:spcAft>
              <a:buFont typeface="Arial" panose="020B0604020202020204" pitchFamily="34" charset="0"/>
              <a:buChar char="•"/>
              <a:defRPr/>
            </a:pPr>
            <a:r>
              <a:rPr lang="en-GB" dirty="0"/>
              <a:t>This in turn helps with </a:t>
            </a:r>
            <a:r>
              <a:rPr lang="en-GB" b="1" u="sng" dirty="0"/>
              <a:t>fluency</a:t>
            </a:r>
            <a:r>
              <a:rPr lang="en-GB" dirty="0"/>
              <a:t> and also </a:t>
            </a:r>
            <a:r>
              <a:rPr lang="en-GB" b="1" u="sng" dirty="0"/>
              <a:t>confidence</a:t>
            </a:r>
            <a:r>
              <a:rPr lang="en-GB" dirty="0"/>
              <a:t>.</a:t>
            </a:r>
          </a:p>
          <a:p>
            <a:pPr eaLnBrk="1" fontAlgn="auto" hangingPunct="1">
              <a:spcAft>
                <a:spcPts val="0"/>
              </a:spcAft>
              <a:buFont typeface="Arial" panose="020B0604020202020204" pitchFamily="34" charset="0"/>
              <a:buChar char="•"/>
              <a:defRPr/>
            </a:pPr>
            <a:r>
              <a:rPr lang="en-GB" dirty="0"/>
              <a:t>With fluency children can develop </a:t>
            </a:r>
            <a:r>
              <a:rPr lang="en-GB" b="1" u="sng" dirty="0"/>
              <a:t>expression</a:t>
            </a:r>
            <a:r>
              <a:rPr lang="en-GB" dirty="0"/>
              <a:t> and </a:t>
            </a:r>
            <a:r>
              <a:rPr lang="en-GB" b="1" u="sng" dirty="0"/>
              <a:t>comprehension</a:t>
            </a:r>
            <a:r>
              <a:rPr lang="en-GB" dirty="0"/>
              <a:t> of the text. </a:t>
            </a:r>
          </a:p>
          <a:p>
            <a:pPr marL="0" indent="0" eaLnBrk="1" fontAlgn="auto" hangingPunct="1">
              <a:spcAft>
                <a:spcPts val="0"/>
              </a:spcAft>
              <a:buFont typeface="Arial" panose="020B0604020202020204" pitchFamily="34" charset="0"/>
              <a:buNone/>
              <a:defRPr/>
            </a:pPr>
            <a:endParaRPr lang="en-GB" dirty="0"/>
          </a:p>
        </p:txBody>
      </p:sp>
      <p:graphicFrame>
        <p:nvGraphicFramePr>
          <p:cNvPr id="4" name="Diagram 3"/>
          <p:cNvGraphicFramePr/>
          <p:nvPr/>
        </p:nvGraphicFramePr>
        <p:xfrm>
          <a:off x="3419872" y="620688"/>
          <a:ext cx="723629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536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PROBES</a:t>
            </a:r>
          </a:p>
        </p:txBody>
      </p:sp>
      <p:sp>
        <p:nvSpPr>
          <p:cNvPr id="3" name="Content Placeholder 2"/>
          <p:cNvSpPr>
            <a:spLocks noGrp="1"/>
          </p:cNvSpPr>
          <p:nvPr>
            <p:ph idx="1"/>
          </p:nvPr>
        </p:nvSpPr>
        <p:spPr>
          <a:xfrm>
            <a:off x="457200" y="1268413"/>
            <a:ext cx="8229600" cy="485775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GB" u="sng" dirty="0"/>
              <a:t>How do we choose PROBES?</a:t>
            </a:r>
          </a:p>
          <a:p>
            <a:pPr eaLnBrk="1" fontAlgn="auto" hangingPunct="1">
              <a:spcAft>
                <a:spcPts val="0"/>
              </a:spcAft>
              <a:buFont typeface="Arial" panose="020B0604020202020204" pitchFamily="34" charset="0"/>
              <a:buChar char="•"/>
              <a:defRPr/>
            </a:pPr>
            <a:r>
              <a:rPr lang="en-GB" dirty="0"/>
              <a:t>Children are assessed termly on </a:t>
            </a:r>
            <a:r>
              <a:rPr lang="en-GB" dirty="0" err="1"/>
              <a:t>Orrets</a:t>
            </a:r>
            <a:r>
              <a:rPr lang="en-GB" dirty="0"/>
              <a:t> Meadow Phonic steps.</a:t>
            </a:r>
          </a:p>
          <a:p>
            <a:pPr eaLnBrk="1" fontAlgn="auto" hangingPunct="1">
              <a:spcAft>
                <a:spcPts val="0"/>
              </a:spcAft>
              <a:buFont typeface="Arial" panose="020B0604020202020204" pitchFamily="34" charset="0"/>
              <a:buChar char="•"/>
              <a:defRPr/>
            </a:pPr>
            <a:r>
              <a:rPr lang="en-GB" dirty="0"/>
              <a:t>Generates an individual list of probes for the children improve their reading. </a:t>
            </a:r>
          </a:p>
          <a:p>
            <a:pPr marL="0" indent="0" eaLnBrk="1" fontAlgn="auto" hangingPunct="1">
              <a:spcAft>
                <a:spcPts val="0"/>
              </a:spcAft>
              <a:buFont typeface="Arial" panose="020B0604020202020204" pitchFamily="34" charset="0"/>
              <a:buNone/>
              <a:defRPr/>
            </a:pPr>
            <a:r>
              <a:rPr lang="en-GB" u="sng" dirty="0"/>
              <a:t>Types of PROBE:</a:t>
            </a:r>
          </a:p>
          <a:p>
            <a:pPr marL="0" indent="0" eaLnBrk="1" fontAlgn="auto" hangingPunct="1">
              <a:spcAft>
                <a:spcPts val="0"/>
              </a:spcAft>
              <a:buFont typeface="Arial" panose="020B0604020202020204" pitchFamily="34" charset="0"/>
              <a:buNone/>
              <a:defRPr/>
            </a:pPr>
            <a:r>
              <a:rPr lang="en-GB" b="1" u="sng" dirty="0" smtClean="0"/>
              <a:t>Phonic </a:t>
            </a:r>
            <a:r>
              <a:rPr lang="en-GB" dirty="0" smtClean="0"/>
              <a:t>= </a:t>
            </a:r>
            <a:r>
              <a:rPr lang="en-GB" dirty="0"/>
              <a:t>One of 44 sounds that are part of words in the English Language. </a:t>
            </a:r>
            <a:endParaRPr lang="en-GB" dirty="0" smtClean="0"/>
          </a:p>
          <a:p>
            <a:pPr marL="0" indent="0">
              <a:buNone/>
              <a:defRPr/>
            </a:pPr>
            <a:r>
              <a:rPr lang="en-GB" b="1" u="sng" dirty="0" smtClean="0"/>
              <a:t>Keyword </a:t>
            </a:r>
            <a:r>
              <a:rPr lang="en-GB" dirty="0" smtClean="0"/>
              <a:t>= </a:t>
            </a:r>
            <a:r>
              <a:rPr lang="en-GB" dirty="0"/>
              <a:t>commonest words in the English Language, not all of which fit a spelling rule.</a:t>
            </a:r>
          </a:p>
          <a:p>
            <a:pPr marL="0" indent="0" eaLnBrk="1" fontAlgn="auto" hangingPunct="1">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264826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Agenda</a:t>
            </a:r>
            <a:endParaRPr lang="en-GB" dirty="0"/>
          </a:p>
        </p:txBody>
      </p:sp>
      <p:sp>
        <p:nvSpPr>
          <p:cNvPr id="3" name="Content Placeholder 2"/>
          <p:cNvSpPr>
            <a:spLocks noGrp="1"/>
          </p:cNvSpPr>
          <p:nvPr>
            <p:ph idx="1"/>
          </p:nvPr>
        </p:nvSpPr>
        <p:spPr/>
        <p:txBody>
          <a:bodyPr/>
          <a:lstStyle/>
          <a:p>
            <a:pPr marL="0" indent="0">
              <a:buNone/>
              <a:defRPr/>
            </a:pPr>
            <a:endParaRPr lang="en-GB" dirty="0" smtClean="0"/>
          </a:p>
          <a:p>
            <a:pPr marL="514350" indent="-514350">
              <a:buFont typeface="+mj-lt"/>
              <a:buAutoNum type="arabicPeriod"/>
              <a:defRPr/>
            </a:pPr>
            <a:r>
              <a:rPr lang="en-GB" dirty="0" smtClean="0"/>
              <a:t>Understanding </a:t>
            </a:r>
            <a:r>
              <a:rPr lang="en-GB" dirty="0"/>
              <a:t>learning </a:t>
            </a:r>
            <a:r>
              <a:rPr lang="en-GB" dirty="0" smtClean="0"/>
              <a:t>difficulties</a:t>
            </a:r>
          </a:p>
          <a:p>
            <a:pPr marL="514350" indent="-514350">
              <a:buFont typeface="+mj-lt"/>
              <a:buAutoNum type="arabicPeriod"/>
              <a:defRPr/>
            </a:pPr>
            <a:r>
              <a:rPr lang="en-GB" dirty="0" smtClean="0"/>
              <a:t>The skills needed for reading</a:t>
            </a:r>
            <a:endParaRPr lang="en-GB" dirty="0"/>
          </a:p>
          <a:p>
            <a:pPr marL="514350" indent="-514350">
              <a:buFont typeface="+mj-lt"/>
              <a:buAutoNum type="arabicPeriod"/>
              <a:defRPr/>
            </a:pPr>
            <a:r>
              <a:rPr lang="en-GB" dirty="0" smtClean="0"/>
              <a:t>Reading </a:t>
            </a:r>
            <a:r>
              <a:rPr lang="en-GB" dirty="0"/>
              <a:t>at </a:t>
            </a:r>
            <a:r>
              <a:rPr lang="en-GB" dirty="0" err="1"/>
              <a:t>Orrets</a:t>
            </a:r>
            <a:r>
              <a:rPr lang="en-GB" dirty="0"/>
              <a:t> Meadow</a:t>
            </a:r>
          </a:p>
          <a:p>
            <a:pPr marL="514350" indent="-514350">
              <a:buFont typeface="+mj-lt"/>
              <a:buAutoNum type="arabicPeriod"/>
              <a:defRPr/>
            </a:pPr>
            <a:r>
              <a:rPr lang="en-GB" dirty="0"/>
              <a:t>Reading tips</a:t>
            </a:r>
          </a:p>
          <a:p>
            <a:pPr marL="514350" indent="-514350">
              <a:buFont typeface="+mj-lt"/>
              <a:buAutoNum type="arabicPeriod"/>
              <a:defRPr/>
            </a:pPr>
            <a:r>
              <a:rPr lang="en-GB" dirty="0"/>
              <a:t>Bug </a:t>
            </a:r>
            <a:r>
              <a:rPr lang="en-GB" dirty="0" smtClean="0"/>
              <a:t>Club</a:t>
            </a:r>
            <a:endParaRPr lang="en-GB" dirty="0"/>
          </a:p>
        </p:txBody>
      </p:sp>
    </p:spTree>
    <p:extLst>
      <p:ext uri="{BB962C8B-B14F-4D97-AF65-F5344CB8AC3E}">
        <p14:creationId xmlns:p14="http://schemas.microsoft.com/office/powerpoint/2010/main" val="7784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9548"/>
            <a:ext cx="5472608" cy="675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839679" y="49548"/>
            <a:ext cx="864096" cy="499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247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u="sng" smtClean="0"/>
              <a:t>How to read a PROBE</a:t>
            </a:r>
          </a:p>
        </p:txBody>
      </p:sp>
      <p:sp>
        <p:nvSpPr>
          <p:cNvPr id="19459" name="Content Placeholder 2"/>
          <p:cNvSpPr>
            <a:spLocks noGrp="1"/>
          </p:cNvSpPr>
          <p:nvPr>
            <p:ph idx="1"/>
          </p:nvPr>
        </p:nvSpPr>
        <p:spPr/>
        <p:txBody>
          <a:bodyPr/>
          <a:lstStyle/>
          <a:p>
            <a:pPr marL="514350" indent="-514350">
              <a:buFont typeface="Arial" charset="0"/>
              <a:buAutoNum type="arabicParenR"/>
            </a:pPr>
            <a:r>
              <a:rPr lang="en-GB" altLang="en-US" dirty="0" smtClean="0"/>
              <a:t>Ask what type of probe it is. </a:t>
            </a:r>
            <a:r>
              <a:rPr lang="en-GB" altLang="en-US" sz="2400" dirty="0" smtClean="0"/>
              <a:t>(Keyword or sound, expect child to know the sound remind them if they don’t.) </a:t>
            </a:r>
          </a:p>
          <a:p>
            <a:pPr marL="514350" indent="-514350">
              <a:buFont typeface="Arial" charset="0"/>
              <a:buAutoNum type="arabicParenR"/>
            </a:pPr>
            <a:r>
              <a:rPr lang="en-GB" altLang="en-US" dirty="0" smtClean="0"/>
              <a:t>Always read left to right. </a:t>
            </a:r>
          </a:p>
          <a:p>
            <a:pPr marL="514350" indent="-514350">
              <a:buFont typeface="Arial" charset="0"/>
              <a:buAutoNum type="arabicParenR"/>
            </a:pPr>
            <a:r>
              <a:rPr lang="en-GB" altLang="en-US" dirty="0" smtClean="0"/>
              <a:t>Target: All 50 words in less than a minute.</a:t>
            </a:r>
          </a:p>
          <a:p>
            <a:pPr marL="514350" indent="-514350">
              <a:buFont typeface="Arial" charset="0"/>
              <a:buAutoNum type="arabicParenR"/>
            </a:pPr>
            <a:r>
              <a:rPr lang="en-GB" altLang="en-US" dirty="0" smtClean="0"/>
              <a:t>Read a few </a:t>
            </a:r>
            <a:r>
              <a:rPr lang="en-GB" altLang="en-US" dirty="0" smtClean="0"/>
              <a:t>lines </a:t>
            </a:r>
          </a:p>
          <a:p>
            <a:pPr marL="514350" indent="-514350">
              <a:buFont typeface="Arial" charset="0"/>
              <a:buAutoNum type="arabicParenR"/>
            </a:pPr>
            <a:r>
              <a:rPr lang="en-GB" altLang="en-US" dirty="0"/>
              <a:t>P</a:t>
            </a:r>
            <a:r>
              <a:rPr lang="en-GB" altLang="en-US" dirty="0" smtClean="0"/>
              <a:t>lay </a:t>
            </a:r>
            <a:r>
              <a:rPr lang="en-GB" altLang="en-US" dirty="0" smtClean="0"/>
              <a:t>word games, if the child is overwhelmed.</a:t>
            </a:r>
          </a:p>
        </p:txBody>
      </p:sp>
    </p:spTree>
    <p:extLst>
      <p:ext uri="{BB962C8B-B14F-4D97-AF65-F5344CB8AC3E}">
        <p14:creationId xmlns:p14="http://schemas.microsoft.com/office/powerpoint/2010/main" val="476448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books</a:t>
            </a:r>
            <a:endParaRPr lang="en-GB"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903" t="25521" r="65988" b="11461"/>
          <a:stretch/>
        </p:blipFill>
        <p:spPr bwMode="auto">
          <a:xfrm>
            <a:off x="4716016" y="1124744"/>
            <a:ext cx="4153725" cy="563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1412776"/>
            <a:ext cx="4032448"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This year book bands have been introduced.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These are roughly levelled and act as a guide for staff.</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There is a big range within each level.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Every reading journey is different.</a:t>
            </a:r>
            <a:endParaRPr lang="en-GB" sz="2400" dirty="0"/>
          </a:p>
        </p:txBody>
      </p:sp>
    </p:spTree>
    <p:extLst>
      <p:ext uri="{BB962C8B-B14F-4D97-AF65-F5344CB8AC3E}">
        <p14:creationId xmlns:p14="http://schemas.microsoft.com/office/powerpoint/2010/main" val="285132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Library</a:t>
            </a:r>
            <a:endParaRPr lang="en-GB" b="1" u="sng" dirty="0"/>
          </a:p>
        </p:txBody>
      </p:sp>
      <p:sp>
        <p:nvSpPr>
          <p:cNvPr id="3" name="Content Placeholder 2"/>
          <p:cNvSpPr>
            <a:spLocks noGrp="1"/>
          </p:cNvSpPr>
          <p:nvPr>
            <p:ph idx="1"/>
          </p:nvPr>
        </p:nvSpPr>
        <p:spPr>
          <a:xfrm>
            <a:off x="457200" y="1600200"/>
            <a:ext cx="3322712" cy="4525963"/>
          </a:xfrm>
        </p:spPr>
        <p:txBody>
          <a:bodyPr/>
          <a:lstStyle/>
          <a:p>
            <a:r>
              <a:rPr lang="en-GB" dirty="0" smtClean="0"/>
              <a:t>Books are being sorted and updated.</a:t>
            </a:r>
          </a:p>
          <a:p>
            <a:r>
              <a:rPr lang="en-GB" dirty="0" smtClean="0"/>
              <a:t>Aimed at promoting reading for pleasure.</a:t>
            </a:r>
          </a:p>
          <a:p>
            <a:endParaRPr lang="en-GB"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844824"/>
            <a:ext cx="530240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descr="Try to minimize work in progress during sprint | by Nikolaos Raptis | Mediu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84" b="100000" l="977" r="100000"/>
                    </a14:imgEffect>
                  </a14:imgLayer>
                </a14:imgProps>
              </a:ext>
              <a:ext uri="{28A0092B-C50C-407E-A947-70E740481C1C}">
                <a14:useLocalDpi xmlns:a14="http://schemas.microsoft.com/office/drawing/2010/main" val="0"/>
              </a:ext>
            </a:extLst>
          </a:blip>
          <a:srcRect/>
          <a:stretch>
            <a:fillRect/>
          </a:stretch>
        </p:blipFill>
        <p:spPr bwMode="auto">
          <a:xfrm>
            <a:off x="6156176" y="4653136"/>
            <a:ext cx="1828264" cy="182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63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b="1" u="sng" dirty="0" smtClean="0"/>
              <a:t>Reading with your child</a:t>
            </a:r>
            <a:endParaRPr lang="en-GB" b="1" u="sng" dirty="0"/>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67" b="94667" l="7407" r="97778"/>
                    </a14:imgEffect>
                  </a14:imgLayer>
                </a14:imgProps>
              </a:ext>
              <a:ext uri="{28A0092B-C50C-407E-A947-70E740481C1C}">
                <a14:useLocalDpi xmlns:a14="http://schemas.microsoft.com/office/drawing/2010/main" val="0"/>
              </a:ext>
            </a:extLst>
          </a:blip>
          <a:srcRect/>
          <a:stretch>
            <a:fillRect/>
          </a:stretch>
        </p:blipFill>
        <p:spPr bwMode="auto">
          <a:xfrm>
            <a:off x="2987824" y="2132856"/>
            <a:ext cx="2844382" cy="31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24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reading you could try</a:t>
            </a:r>
            <a:endParaRPr lang="en-GB" dirty="0"/>
          </a:p>
        </p:txBody>
      </p:sp>
      <p:sp>
        <p:nvSpPr>
          <p:cNvPr id="3" name="Content Placeholder 2"/>
          <p:cNvSpPr>
            <a:spLocks noGrp="1"/>
          </p:cNvSpPr>
          <p:nvPr>
            <p:ph idx="1"/>
          </p:nvPr>
        </p:nvSpPr>
        <p:spPr/>
        <p:txBody>
          <a:bodyPr/>
          <a:lstStyle/>
          <a:p>
            <a:r>
              <a:rPr lang="en-GB" dirty="0" smtClean="0"/>
              <a:t>Sharing a story</a:t>
            </a:r>
          </a:p>
          <a:p>
            <a:r>
              <a:rPr lang="en-GB" dirty="0" smtClean="0"/>
              <a:t>Exploring pictures</a:t>
            </a:r>
          </a:p>
          <a:p>
            <a:r>
              <a:rPr lang="en-GB" dirty="0" smtClean="0"/>
              <a:t>Share reading</a:t>
            </a:r>
          </a:p>
          <a:p>
            <a:r>
              <a:rPr lang="en-GB" dirty="0" smtClean="0"/>
              <a:t>Audiobooks</a:t>
            </a:r>
          </a:p>
          <a:p>
            <a:r>
              <a:rPr lang="en-GB" dirty="0" smtClean="0"/>
              <a:t>Your child reading to you</a:t>
            </a:r>
            <a:endParaRPr lang="en-GB" dirty="0"/>
          </a:p>
        </p:txBody>
      </p:sp>
      <p:pic>
        <p:nvPicPr>
          <p:cNvPr id="13314" name="Picture 2" descr="Parents can help kids catch up in reading with a 10-minute daily routine -  World leading higher education information and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28800"/>
            <a:ext cx="4385645" cy="227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526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u="sng" smtClean="0"/>
              <a:t>Tips for Reading with your child</a:t>
            </a:r>
          </a:p>
        </p:txBody>
      </p:sp>
      <p:sp>
        <p:nvSpPr>
          <p:cNvPr id="21507" name="Content Placeholder 2"/>
          <p:cNvSpPr>
            <a:spLocks noGrp="1"/>
          </p:cNvSpPr>
          <p:nvPr>
            <p:ph idx="1"/>
          </p:nvPr>
        </p:nvSpPr>
        <p:spPr>
          <a:xfrm>
            <a:off x="457200" y="1341438"/>
            <a:ext cx="8229600" cy="5040312"/>
          </a:xfrm>
        </p:spPr>
        <p:txBody>
          <a:bodyPr>
            <a:normAutofit lnSpcReduction="10000"/>
          </a:bodyPr>
          <a:lstStyle/>
          <a:p>
            <a:pPr eaLnBrk="1" hangingPunct="1"/>
            <a:r>
              <a:rPr lang="en-GB" altLang="en-US" smtClean="0"/>
              <a:t>Routine, same time and same place.  </a:t>
            </a:r>
          </a:p>
          <a:p>
            <a:pPr eaLnBrk="1" hangingPunct="1"/>
            <a:r>
              <a:rPr lang="en-GB" altLang="en-US" smtClean="0"/>
              <a:t>Find somewhere tidy and quiet. (No TV, radio or music, clear the surfaces)</a:t>
            </a:r>
          </a:p>
          <a:p>
            <a:pPr eaLnBrk="1" hangingPunct="1"/>
            <a:r>
              <a:rPr lang="en-GB" altLang="en-US" smtClean="0"/>
              <a:t>Sit together, side by side or 90° angle. </a:t>
            </a:r>
          </a:p>
          <a:p>
            <a:pPr eaLnBrk="1" hangingPunct="1"/>
            <a:r>
              <a:rPr lang="en-GB" altLang="en-US" smtClean="0"/>
              <a:t>Expect the child to hold the book or probe. </a:t>
            </a:r>
          </a:p>
          <a:p>
            <a:pPr eaLnBrk="1" hangingPunct="1"/>
            <a:r>
              <a:rPr lang="en-GB" altLang="en-US" smtClean="0"/>
              <a:t>Read PROBE first. </a:t>
            </a:r>
          </a:p>
          <a:p>
            <a:pPr lvl="3" eaLnBrk="1" hangingPunct="1">
              <a:buFont typeface="Wingdings" pitchFamily="2" charset="2"/>
              <a:buChar char="Ø"/>
            </a:pPr>
            <a:r>
              <a:rPr lang="en-GB" altLang="en-US" smtClean="0"/>
              <a:t>Always read left to right. </a:t>
            </a:r>
          </a:p>
          <a:p>
            <a:pPr lvl="3" eaLnBrk="1" hangingPunct="1">
              <a:buFont typeface="Wingdings" pitchFamily="2" charset="2"/>
              <a:buChar char="Ø"/>
            </a:pPr>
            <a:r>
              <a:rPr lang="en-GB" altLang="en-US" smtClean="0"/>
              <a:t>New PROBES: ask them to point at specific words, share reading a line or two lines each ect</a:t>
            </a:r>
          </a:p>
          <a:p>
            <a:pPr lvl="3" eaLnBrk="1" hangingPunct="1">
              <a:buFont typeface="Wingdings" pitchFamily="2" charset="2"/>
              <a:buChar char="Ø"/>
            </a:pPr>
            <a:r>
              <a:rPr lang="en-GB" altLang="en-US" smtClean="0"/>
              <a:t>Familiar PROBE: Time your child and encourage them to beat their last score.</a:t>
            </a:r>
          </a:p>
        </p:txBody>
      </p:sp>
    </p:spTree>
    <p:extLst>
      <p:ext uri="{BB962C8B-B14F-4D97-AF65-F5344CB8AC3E}">
        <p14:creationId xmlns:p14="http://schemas.microsoft.com/office/powerpoint/2010/main" val="3009043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u="sng" smtClean="0"/>
              <a:t>Tips continued…</a:t>
            </a:r>
          </a:p>
        </p:txBody>
      </p:sp>
      <p:sp>
        <p:nvSpPr>
          <p:cNvPr id="22531" name="Content Placeholder 2"/>
          <p:cNvSpPr>
            <a:spLocks noGrp="1"/>
          </p:cNvSpPr>
          <p:nvPr>
            <p:ph idx="1"/>
          </p:nvPr>
        </p:nvSpPr>
        <p:spPr>
          <a:xfrm>
            <a:off x="457200" y="1268413"/>
            <a:ext cx="8229600" cy="5184775"/>
          </a:xfrm>
        </p:spPr>
        <p:txBody>
          <a:bodyPr/>
          <a:lstStyle/>
          <a:p>
            <a:r>
              <a:rPr lang="en-GB" altLang="en-US" smtClean="0"/>
              <a:t>Ask questions before your child reads their book.</a:t>
            </a:r>
          </a:p>
          <a:p>
            <a:pPr lvl="4">
              <a:buFont typeface="Wingdings" pitchFamily="2" charset="2"/>
              <a:buChar char="Ø"/>
            </a:pPr>
            <a:r>
              <a:rPr lang="en-GB" altLang="en-US" smtClean="0"/>
              <a:t>What does your child remember?</a:t>
            </a:r>
          </a:p>
          <a:p>
            <a:pPr lvl="4">
              <a:buFont typeface="Wingdings" pitchFamily="2" charset="2"/>
              <a:buChar char="Ø"/>
            </a:pPr>
            <a:r>
              <a:rPr lang="en-GB" altLang="en-US" smtClean="0"/>
              <a:t>What is the theme?</a:t>
            </a:r>
          </a:p>
          <a:p>
            <a:pPr lvl="4">
              <a:buFont typeface="Wingdings" pitchFamily="2" charset="2"/>
              <a:buChar char="Ø"/>
            </a:pPr>
            <a:r>
              <a:rPr lang="en-GB" altLang="en-US" smtClean="0"/>
              <a:t>What will happen next?  etc..</a:t>
            </a:r>
          </a:p>
          <a:p>
            <a:r>
              <a:rPr lang="en-GB" altLang="en-US" smtClean="0"/>
              <a:t>Read aloud everyday. </a:t>
            </a:r>
          </a:p>
          <a:p>
            <a:r>
              <a:rPr lang="en-GB" altLang="en-US" smtClean="0"/>
              <a:t>Model reading- let them hear you read. </a:t>
            </a:r>
          </a:p>
          <a:p>
            <a:r>
              <a:rPr lang="en-GB" altLang="en-US" smtClean="0"/>
              <a:t>Ask questions at the end.</a:t>
            </a:r>
          </a:p>
          <a:p>
            <a:pPr lvl="4">
              <a:buFont typeface="Wingdings" pitchFamily="2" charset="2"/>
              <a:buChar char="Ø"/>
            </a:pPr>
            <a:r>
              <a:rPr lang="en-GB" altLang="en-US" smtClean="0"/>
              <a:t>How are characters feeling?</a:t>
            </a:r>
          </a:p>
          <a:p>
            <a:pPr lvl="4">
              <a:buFont typeface="Wingdings" pitchFamily="2" charset="2"/>
              <a:buChar char="Ø"/>
            </a:pPr>
            <a:r>
              <a:rPr lang="en-GB" altLang="en-US" smtClean="0"/>
              <a:t>Why did they do that?</a:t>
            </a:r>
          </a:p>
          <a:p>
            <a:pPr lvl="4">
              <a:buFont typeface="Wingdings" pitchFamily="2" charset="2"/>
              <a:buChar char="Ø"/>
            </a:pPr>
            <a:r>
              <a:rPr lang="en-GB" altLang="en-US" smtClean="0"/>
              <a:t>Who would you recommend the book too?  etc. </a:t>
            </a:r>
          </a:p>
          <a:p>
            <a:pPr lvl="4">
              <a:buFont typeface="Wingdings" pitchFamily="2" charset="2"/>
              <a:buChar char="Ø"/>
            </a:pPr>
            <a:endParaRPr lang="en-GB" altLang="en-US" smtClean="0"/>
          </a:p>
          <a:p>
            <a:pPr lvl="4">
              <a:buFont typeface="Wingdings" pitchFamily="2" charset="2"/>
              <a:buChar char="Ø"/>
            </a:pPr>
            <a:endParaRPr lang="en-GB" altLang="en-US" smtClean="0"/>
          </a:p>
        </p:txBody>
      </p:sp>
    </p:spTree>
    <p:extLst>
      <p:ext uri="{BB962C8B-B14F-4D97-AF65-F5344CB8AC3E}">
        <p14:creationId xmlns:p14="http://schemas.microsoft.com/office/powerpoint/2010/main" val="207971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Showing sounds in a word</a:t>
            </a:r>
            <a:endParaRPr lang="en-GB" b="1" u="sng" dirty="0"/>
          </a:p>
        </p:txBody>
      </p:sp>
      <p:sp>
        <p:nvSpPr>
          <p:cNvPr id="3" name="Content Placeholder 2"/>
          <p:cNvSpPr>
            <a:spLocks noGrp="1"/>
          </p:cNvSpPr>
          <p:nvPr>
            <p:ph idx="1"/>
          </p:nvPr>
        </p:nvSpPr>
        <p:spPr/>
        <p:txBody>
          <a:bodyPr/>
          <a:lstStyle/>
          <a:p>
            <a:r>
              <a:rPr lang="en-GB" dirty="0" smtClean="0"/>
              <a:t>Sometimes our children are unsure where to start with a word, especially those beginning to read or attempting more complex words. </a:t>
            </a:r>
          </a:p>
          <a:p>
            <a:r>
              <a:rPr lang="en-GB" dirty="0" smtClean="0"/>
              <a:t>You can use ‘sound buttons’ to show them the sounds in a word.</a:t>
            </a:r>
          </a:p>
          <a:p>
            <a:endParaRPr lang="en-GB" dirty="0"/>
          </a:p>
          <a:p>
            <a:pPr marL="0" indent="0" algn="ctr">
              <a:buNone/>
            </a:pPr>
            <a:r>
              <a:rPr lang="en-GB" sz="6000" dirty="0" smtClean="0"/>
              <a:t>shut       light</a:t>
            </a:r>
            <a:endParaRPr lang="en-GB" sz="6000" dirty="0"/>
          </a:p>
        </p:txBody>
      </p:sp>
      <p:sp>
        <p:nvSpPr>
          <p:cNvPr id="4" name="Oval 3"/>
          <p:cNvSpPr/>
          <p:nvPr/>
        </p:nvSpPr>
        <p:spPr>
          <a:xfrm>
            <a:off x="3491880" y="576926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851920" y="576926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220072" y="576931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372200" y="576926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2555776" y="5805264"/>
            <a:ext cx="7200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4088" y="5824430"/>
            <a:ext cx="8640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63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u="sng" smtClean="0"/>
              <a:t>Reading homework</a:t>
            </a:r>
          </a:p>
        </p:txBody>
      </p:sp>
      <p:sp>
        <p:nvSpPr>
          <p:cNvPr id="23555" name="Content Placeholder 2"/>
          <p:cNvSpPr>
            <a:spLocks noGrp="1"/>
          </p:cNvSpPr>
          <p:nvPr>
            <p:ph idx="1"/>
          </p:nvPr>
        </p:nvSpPr>
        <p:spPr/>
        <p:txBody>
          <a:bodyPr/>
          <a:lstStyle/>
          <a:p>
            <a:pPr eaLnBrk="1" hangingPunct="1"/>
            <a:r>
              <a:rPr lang="en-GB" altLang="en-US" dirty="0" smtClean="0"/>
              <a:t>We </a:t>
            </a:r>
            <a:r>
              <a:rPr lang="en-GB" altLang="en-US" dirty="0" smtClean="0"/>
              <a:t>have a great variety of reading books from many different authors and publishers. </a:t>
            </a:r>
          </a:p>
          <a:p>
            <a:pPr lvl="3" eaLnBrk="1" hangingPunct="1">
              <a:buFont typeface="Wingdings" pitchFamily="2" charset="2"/>
              <a:buChar char="Ø"/>
            </a:pPr>
            <a:r>
              <a:rPr lang="en-GB" altLang="en-US" dirty="0" smtClean="0"/>
              <a:t>Children will read daily in school with a TA or a Teacher. </a:t>
            </a:r>
          </a:p>
          <a:p>
            <a:pPr lvl="3" eaLnBrk="1" hangingPunct="1">
              <a:buFont typeface="Wingdings" pitchFamily="2" charset="2"/>
              <a:buChar char="Ø"/>
            </a:pPr>
            <a:r>
              <a:rPr lang="en-GB" altLang="en-US" dirty="0" smtClean="0"/>
              <a:t>Early readers will re-read pages or a book from school for homework, to build confidence and fluency. This acts as another opportunity to overlearn sight words and phonics. </a:t>
            </a:r>
          </a:p>
          <a:p>
            <a:pPr lvl="3" eaLnBrk="1" hangingPunct="1">
              <a:buFont typeface="Wingdings" pitchFamily="2" charset="2"/>
              <a:buChar char="Ø"/>
            </a:pPr>
            <a:r>
              <a:rPr lang="en-GB" altLang="en-US" dirty="0" smtClean="0"/>
              <a:t>Later on children will read the next section or chapter in a book.</a:t>
            </a:r>
          </a:p>
          <a:p>
            <a:pPr lvl="3" eaLnBrk="1" hangingPunct="1">
              <a:buFont typeface="Wingdings" pitchFamily="2" charset="2"/>
              <a:buChar char="Ø"/>
            </a:pPr>
            <a:r>
              <a:rPr lang="en-GB" altLang="en-US" dirty="0" smtClean="0"/>
              <a:t>Reading books and schemes are changed regularly.</a:t>
            </a:r>
          </a:p>
          <a:p>
            <a:pPr lvl="3" eaLnBrk="1" hangingPunct="1">
              <a:buFont typeface="Wingdings" pitchFamily="2" charset="2"/>
              <a:buChar char="Ø"/>
            </a:pPr>
            <a:r>
              <a:rPr lang="en-GB" altLang="en-US" dirty="0" smtClean="0"/>
              <a:t>Children should be expected to answer questions about what they read at all levels of reading. </a:t>
            </a:r>
          </a:p>
        </p:txBody>
      </p:sp>
    </p:spTree>
    <p:extLst>
      <p:ext uri="{BB962C8B-B14F-4D97-AF65-F5344CB8AC3E}">
        <p14:creationId xmlns:p14="http://schemas.microsoft.com/office/powerpoint/2010/main" val="122020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3213"/>
            <a:ext cx="676910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460750" y="2362200"/>
            <a:ext cx="2376488" cy="2160588"/>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GB" sz="2800" dirty="0"/>
              <a:t>Autistic </a:t>
            </a:r>
          </a:p>
          <a:p>
            <a:pPr algn="ctr" eaLnBrk="1" hangingPunct="1">
              <a:defRPr/>
            </a:pPr>
            <a:r>
              <a:rPr lang="en-GB" sz="2800" dirty="0"/>
              <a:t>Spectrum</a:t>
            </a:r>
          </a:p>
          <a:p>
            <a:pPr algn="ctr" eaLnBrk="1" hangingPunct="1">
              <a:defRPr/>
            </a:pPr>
            <a:r>
              <a:rPr lang="en-GB" sz="2800" dirty="0"/>
              <a:t>Condition</a:t>
            </a:r>
          </a:p>
        </p:txBody>
      </p:sp>
    </p:spTree>
    <p:extLst>
      <p:ext uri="{BB962C8B-B14F-4D97-AF65-F5344CB8AC3E}">
        <p14:creationId xmlns:p14="http://schemas.microsoft.com/office/powerpoint/2010/main" val="3266976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u="sng" dirty="0" smtClean="0"/>
              <a:t>Reading outside </a:t>
            </a:r>
            <a:r>
              <a:rPr lang="en-GB" altLang="en-US" u="sng" dirty="0" smtClean="0"/>
              <a:t>of homework</a:t>
            </a:r>
            <a:endParaRPr lang="en-GB" altLang="en-US" u="sng" dirty="0" smtClean="0"/>
          </a:p>
        </p:txBody>
      </p:sp>
      <p:sp>
        <p:nvSpPr>
          <p:cNvPr id="24579" name="Content Placeholder 2"/>
          <p:cNvSpPr>
            <a:spLocks noGrp="1"/>
          </p:cNvSpPr>
          <p:nvPr>
            <p:ph idx="1"/>
          </p:nvPr>
        </p:nvSpPr>
        <p:spPr/>
        <p:txBody>
          <a:bodyPr>
            <a:normAutofit fontScale="92500" lnSpcReduction="10000"/>
          </a:bodyPr>
          <a:lstStyle/>
          <a:p>
            <a:r>
              <a:rPr lang="en-GB" altLang="en-US" dirty="0" smtClean="0"/>
              <a:t>Environmental print (street names, shop names, labels, games, internet etc.) </a:t>
            </a:r>
            <a:endParaRPr lang="en-GB" altLang="en-US" dirty="0" smtClean="0"/>
          </a:p>
          <a:p>
            <a:r>
              <a:rPr lang="en-GB" altLang="en-US" dirty="0" smtClean="0"/>
              <a:t>Following recipes</a:t>
            </a:r>
            <a:endParaRPr lang="en-GB" altLang="en-US" dirty="0" smtClean="0"/>
          </a:p>
          <a:p>
            <a:r>
              <a:rPr lang="en-GB" altLang="en-US" dirty="0" smtClean="0"/>
              <a:t>Join a library</a:t>
            </a:r>
          </a:p>
          <a:p>
            <a:r>
              <a:rPr lang="en-GB" altLang="en-US" dirty="0" smtClean="0"/>
              <a:t>Read to a little brother, sister or pet.</a:t>
            </a:r>
          </a:p>
          <a:p>
            <a:r>
              <a:rPr lang="en-GB" altLang="en-US" dirty="0" smtClean="0"/>
              <a:t>Read a magazine together. </a:t>
            </a:r>
          </a:p>
          <a:p>
            <a:r>
              <a:rPr lang="en-GB" altLang="en-US" dirty="0" smtClean="0"/>
              <a:t>You are never too old to read picture books!</a:t>
            </a:r>
          </a:p>
          <a:p>
            <a:r>
              <a:rPr lang="en-GB" altLang="en-US" dirty="0" smtClean="0"/>
              <a:t>Research a topic on the internet together.</a:t>
            </a:r>
          </a:p>
          <a:p>
            <a:r>
              <a:rPr lang="en-GB" altLang="en-US" dirty="0" smtClean="0"/>
              <a:t>Word games e.g. I spy a word ending with /</a:t>
            </a:r>
            <a:r>
              <a:rPr lang="en-GB" altLang="en-US" dirty="0" err="1" smtClean="0"/>
              <a:t>tch</a:t>
            </a:r>
            <a:r>
              <a:rPr lang="en-GB" altLang="en-US" dirty="0" smtClean="0"/>
              <a:t>/ </a:t>
            </a:r>
          </a:p>
        </p:txBody>
      </p:sp>
      <p:pic>
        <p:nvPicPr>
          <p:cNvPr id="25602" name="Picture 2" descr="How reading to pets can boost kids' confidence | Better Read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41" b="95556" l="9890" r="96044"/>
                    </a14:imgEffect>
                  </a14:imgLayer>
                </a14:imgProps>
              </a:ext>
              <a:ext uri="{28A0092B-C50C-407E-A947-70E740481C1C}">
                <a14:useLocalDpi xmlns:a14="http://schemas.microsoft.com/office/drawing/2010/main" val="0"/>
              </a:ext>
            </a:extLst>
          </a:blip>
          <a:srcRect/>
          <a:stretch>
            <a:fillRect/>
          </a:stretch>
        </p:blipFill>
        <p:spPr bwMode="auto">
          <a:xfrm>
            <a:off x="6084168" y="2419609"/>
            <a:ext cx="3428047" cy="237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6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u="sng" smtClean="0"/>
              <a:t>Praise and Encouragement</a:t>
            </a:r>
          </a:p>
        </p:txBody>
      </p:sp>
      <p:sp>
        <p:nvSpPr>
          <p:cNvPr id="25603" name="Content Placeholder 2"/>
          <p:cNvSpPr>
            <a:spLocks noGrp="1"/>
          </p:cNvSpPr>
          <p:nvPr>
            <p:ph idx="1"/>
          </p:nvPr>
        </p:nvSpPr>
        <p:spPr/>
        <p:txBody>
          <a:bodyPr/>
          <a:lstStyle/>
          <a:p>
            <a:r>
              <a:rPr lang="en-GB" altLang="en-US" smtClean="0"/>
              <a:t>Remain positive</a:t>
            </a:r>
          </a:p>
          <a:p>
            <a:r>
              <a:rPr lang="en-GB" altLang="en-US" smtClean="0"/>
              <a:t>Celebrate small steps (A few more words on a probe, blending and sounding out a new word in their reading book etc.)</a:t>
            </a:r>
          </a:p>
          <a:p>
            <a:r>
              <a:rPr lang="en-GB" altLang="en-US" smtClean="0"/>
              <a:t>Offer or negotiate rewards -stickers, activities, computer time etc.</a:t>
            </a:r>
          </a:p>
          <a:p>
            <a:endParaRPr lang="en-GB" altLang="en-US" smtClean="0"/>
          </a:p>
        </p:txBody>
      </p:sp>
    </p:spTree>
    <p:extLst>
      <p:ext uri="{BB962C8B-B14F-4D97-AF65-F5344CB8AC3E}">
        <p14:creationId xmlns:p14="http://schemas.microsoft.com/office/powerpoint/2010/main" val="3679980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Bug Club</a:t>
            </a:r>
            <a:endParaRPr lang="en-GB" b="1" u="sng" dirty="0"/>
          </a:p>
        </p:txBody>
      </p:sp>
      <p:sp>
        <p:nvSpPr>
          <p:cNvPr id="3" name="Content Placeholder 2"/>
          <p:cNvSpPr>
            <a:spLocks noGrp="1"/>
          </p:cNvSpPr>
          <p:nvPr>
            <p:ph idx="1"/>
          </p:nvPr>
        </p:nvSpPr>
        <p:spPr>
          <a:xfrm>
            <a:off x="457200" y="1600200"/>
            <a:ext cx="8075240" cy="4525963"/>
          </a:xfrm>
        </p:spPr>
        <p:txBody>
          <a:bodyPr>
            <a:normAutofit fontScale="92500" lnSpcReduction="20000"/>
          </a:bodyPr>
          <a:lstStyle/>
          <a:p>
            <a:r>
              <a:rPr lang="en-GB" dirty="0" smtClean="0"/>
              <a:t>Pupils use Bug Club at least once a week in school. </a:t>
            </a:r>
          </a:p>
          <a:p>
            <a:r>
              <a:rPr lang="en-GB" dirty="0" smtClean="0"/>
              <a:t>It is a familiar platform for your child to explore books.</a:t>
            </a:r>
          </a:p>
          <a:p>
            <a:r>
              <a:rPr lang="en-GB" dirty="0" smtClean="0"/>
              <a:t>There are games on it that help to promote reading.</a:t>
            </a:r>
          </a:p>
          <a:p>
            <a:r>
              <a:rPr lang="en-GB" dirty="0" smtClean="0"/>
              <a:t>It also follows book bands similar to those in school.</a:t>
            </a:r>
          </a:p>
          <a:p>
            <a:r>
              <a:rPr lang="en-GB" dirty="0" smtClean="0"/>
              <a:t>It asks appropriate a relevant questions as your child reads.</a:t>
            </a:r>
            <a:endParaRPr lang="en-GB" dirty="0"/>
          </a:p>
        </p:txBody>
      </p:sp>
      <p:pic>
        <p:nvPicPr>
          <p:cNvPr id="49154" name="Picture 2" descr="Bug Club Famil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68" t="3042" r="8268" b="3042"/>
          <a:stretch/>
        </p:blipFill>
        <p:spPr bwMode="auto">
          <a:xfrm>
            <a:off x="7370618" y="138545"/>
            <a:ext cx="1772313" cy="21383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4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Benefits of reading:</a:t>
            </a:r>
          </a:p>
        </p:txBody>
      </p:sp>
      <p:sp>
        <p:nvSpPr>
          <p:cNvPr id="27651" name="Content Placeholder 2"/>
          <p:cNvSpPr>
            <a:spLocks noGrp="1"/>
          </p:cNvSpPr>
          <p:nvPr>
            <p:ph idx="1"/>
          </p:nvPr>
        </p:nvSpPr>
        <p:spPr/>
        <p:txBody>
          <a:bodyPr>
            <a:normAutofit lnSpcReduction="10000"/>
          </a:bodyPr>
          <a:lstStyle/>
          <a:p>
            <a:pPr marL="514350" indent="-514350">
              <a:buFont typeface="Arial" charset="0"/>
              <a:buAutoNum type="arabicParenR"/>
            </a:pPr>
            <a:r>
              <a:rPr lang="en-GB" altLang="en-US" smtClean="0"/>
              <a:t>Builds their relationship with you</a:t>
            </a:r>
          </a:p>
          <a:p>
            <a:pPr marL="514350" indent="-514350">
              <a:buFont typeface="Arial" charset="0"/>
              <a:buAutoNum type="arabicParenR"/>
            </a:pPr>
            <a:r>
              <a:rPr lang="en-GB" altLang="en-US" smtClean="0"/>
              <a:t>Improves basic speech patterns</a:t>
            </a:r>
          </a:p>
          <a:p>
            <a:pPr marL="514350" indent="-514350">
              <a:buFont typeface="Arial" charset="0"/>
              <a:buAutoNum type="arabicParenR"/>
            </a:pPr>
            <a:r>
              <a:rPr lang="en-GB" altLang="en-US" smtClean="0"/>
              <a:t>Develops communication skills</a:t>
            </a:r>
          </a:p>
          <a:p>
            <a:pPr marL="514350" indent="-514350">
              <a:buFont typeface="Arial" charset="0"/>
              <a:buAutoNum type="arabicParenR"/>
            </a:pPr>
            <a:r>
              <a:rPr lang="en-GB" altLang="en-US" smtClean="0"/>
              <a:t>Encourages logical thinking</a:t>
            </a:r>
          </a:p>
          <a:p>
            <a:pPr marL="514350" indent="-514350">
              <a:buFont typeface="Arial" charset="0"/>
              <a:buAutoNum type="arabicParenR"/>
            </a:pPr>
            <a:r>
              <a:rPr lang="en-GB" altLang="en-US" smtClean="0"/>
              <a:t>Emotional intelligence</a:t>
            </a:r>
          </a:p>
          <a:p>
            <a:pPr marL="514350" indent="-514350">
              <a:buFont typeface="Arial" charset="0"/>
              <a:buAutoNum type="arabicParenR"/>
            </a:pPr>
            <a:r>
              <a:rPr lang="en-GB" altLang="en-US" smtClean="0"/>
              <a:t>Improves concentration </a:t>
            </a:r>
          </a:p>
          <a:p>
            <a:pPr marL="514350" indent="-514350">
              <a:buFont typeface="Arial" charset="0"/>
              <a:buAutoNum type="arabicParenR"/>
            </a:pPr>
            <a:r>
              <a:rPr lang="en-GB" altLang="en-US" smtClean="0"/>
              <a:t>Allows access to wider knowledge</a:t>
            </a:r>
          </a:p>
          <a:p>
            <a:pPr marL="514350" indent="-514350">
              <a:buFont typeface="Arial" charset="0"/>
              <a:buAutoNum type="arabicParenR"/>
            </a:pPr>
            <a:r>
              <a:rPr lang="en-GB" altLang="en-US" smtClean="0"/>
              <a:t>Independence</a:t>
            </a:r>
          </a:p>
          <a:p>
            <a:pPr marL="514350" indent="-514350">
              <a:buFont typeface="Arial" charset="0"/>
              <a:buAutoNum type="arabicParenR"/>
            </a:pPr>
            <a:endParaRPr lang="en-GB" altLang="en-US" smtClean="0"/>
          </a:p>
          <a:p>
            <a:pPr marL="514350" indent="-514350">
              <a:buFont typeface="Arial" charset="0"/>
              <a:buAutoNum type="arabicParenR"/>
            </a:pPr>
            <a:endParaRPr lang="en-GB" altLang="en-US" smtClean="0"/>
          </a:p>
        </p:txBody>
      </p:sp>
    </p:spTree>
    <p:extLst>
      <p:ext uri="{BB962C8B-B14F-4D97-AF65-F5344CB8AC3E}">
        <p14:creationId xmlns:p14="http://schemas.microsoft.com/office/powerpoint/2010/main" val="2247138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u="sng" smtClean="0"/>
              <a:t>Please communicate</a:t>
            </a:r>
          </a:p>
        </p:txBody>
      </p:sp>
      <p:sp>
        <p:nvSpPr>
          <p:cNvPr id="20483" name="Content Placeholder 2"/>
          <p:cNvSpPr>
            <a:spLocks noGrp="1"/>
          </p:cNvSpPr>
          <p:nvPr>
            <p:ph idx="1"/>
          </p:nvPr>
        </p:nvSpPr>
        <p:spPr/>
        <p:txBody>
          <a:bodyPr/>
          <a:lstStyle/>
          <a:p>
            <a:pPr>
              <a:defRPr/>
            </a:pPr>
            <a:r>
              <a:rPr lang="en-GB" altLang="en-US" dirty="0"/>
              <a:t>Reading Record Book</a:t>
            </a:r>
          </a:p>
          <a:p>
            <a:pPr lvl="2">
              <a:buFont typeface="Wingdings" pitchFamily="2" charset="2"/>
              <a:buChar char="Ø"/>
              <a:defRPr/>
            </a:pPr>
            <a:r>
              <a:rPr lang="en-GB" altLang="en-US" dirty="0"/>
              <a:t> Pleased sign and comment every day-Teacher and TA’s read the comments and can reinforce and support your comments or address any issues.</a:t>
            </a:r>
          </a:p>
          <a:p>
            <a:pPr lvl="2">
              <a:buFont typeface="Wingdings" pitchFamily="2" charset="2"/>
              <a:buChar char="Ø"/>
              <a:defRPr/>
            </a:pPr>
            <a:endParaRPr lang="en-GB" altLang="en-US" dirty="0"/>
          </a:p>
          <a:p>
            <a:pPr marL="914400" lvl="2" indent="0">
              <a:buFont typeface="Arial" charset="0"/>
              <a:buNone/>
              <a:defRPr/>
            </a:pPr>
            <a:endParaRPr lang="en-GB" altLang="en-US" dirty="0"/>
          </a:p>
          <a:p>
            <a:pPr marL="914400" lvl="2" indent="0">
              <a:buFont typeface="Arial" charset="0"/>
              <a:buNone/>
              <a:defRPr/>
            </a:pPr>
            <a:r>
              <a:rPr lang="en-GB" altLang="en-US" sz="3600" dirty="0">
                <a:solidFill>
                  <a:schemeClr val="tx2"/>
                </a:solidFill>
                <a:latin typeface="Comic Sans MS" pitchFamily="66" charset="0"/>
              </a:rPr>
              <a:t>Thank you for all your support!</a:t>
            </a:r>
          </a:p>
        </p:txBody>
      </p:sp>
    </p:spTree>
    <p:extLst>
      <p:ext uri="{BB962C8B-B14F-4D97-AF65-F5344CB8AC3E}">
        <p14:creationId xmlns:p14="http://schemas.microsoft.com/office/powerpoint/2010/main" val="65164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it’s not a race!</a:t>
            </a:r>
            <a:endParaRPr lang="en-GB" dirty="0"/>
          </a:p>
        </p:txBody>
      </p:sp>
      <p:sp>
        <p:nvSpPr>
          <p:cNvPr id="3" name="Content Placeholder 2"/>
          <p:cNvSpPr>
            <a:spLocks noGrp="1"/>
          </p:cNvSpPr>
          <p:nvPr>
            <p:ph idx="1"/>
          </p:nvPr>
        </p:nvSpPr>
        <p:spPr/>
        <p:txBody>
          <a:bodyPr/>
          <a:lstStyle/>
          <a:p>
            <a:pPr marL="0" indent="0">
              <a:buNone/>
            </a:pPr>
            <a:r>
              <a:rPr lang="en-GB" dirty="0" smtClean="0"/>
              <a:t> </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904612"/>
            <a:ext cx="4762463" cy="39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19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11188" y="549275"/>
            <a:ext cx="7772400" cy="1470025"/>
          </a:xfrm>
        </p:spPr>
        <p:txBody>
          <a:bodyPr/>
          <a:lstStyle/>
          <a:p>
            <a:r>
              <a:rPr lang="en-GB" altLang="en-US" dirty="0" smtClean="0"/>
              <a:t>What </a:t>
            </a:r>
            <a:r>
              <a:rPr lang="en-GB" altLang="en-US" dirty="0" smtClean="0"/>
              <a:t>are Specific Learning Difficulties (</a:t>
            </a:r>
            <a:r>
              <a:rPr lang="en-GB" altLang="en-US" dirty="0" err="1" smtClean="0"/>
              <a:t>SpLD</a:t>
            </a:r>
            <a:r>
              <a:rPr lang="en-GB" altLang="en-US" dirty="0" smtClean="0"/>
              <a:t>)?</a:t>
            </a:r>
            <a:endParaRPr lang="en-GB" altLang="en-US"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988840"/>
            <a:ext cx="410368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13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8229600" cy="1143000"/>
          </a:xfrm>
        </p:spPr>
        <p:txBody>
          <a:bodyPr>
            <a:normAutofit/>
          </a:bodyPr>
          <a:lstStyle/>
          <a:p>
            <a:r>
              <a:rPr lang="en-GB" altLang="en-US" sz="3800" b="1" dirty="0" smtClean="0"/>
              <a:t>Some common characteristics of </a:t>
            </a:r>
            <a:r>
              <a:rPr lang="en-GB" altLang="en-US" sz="3800" b="1" dirty="0" err="1" smtClean="0"/>
              <a:t>SpLD</a:t>
            </a:r>
            <a:r>
              <a:rPr lang="en-GB" altLang="en-US" sz="3800" b="1" dirty="0" smtClean="0"/>
              <a:t>:</a:t>
            </a:r>
            <a:endParaRPr lang="en-GB" altLang="en-US" sz="3800" dirty="0" smtClean="0"/>
          </a:p>
        </p:txBody>
      </p:sp>
      <p:sp>
        <p:nvSpPr>
          <p:cNvPr id="7171" name="Content Placeholder 2"/>
          <p:cNvSpPr>
            <a:spLocks noGrp="1"/>
          </p:cNvSpPr>
          <p:nvPr>
            <p:ph idx="1"/>
          </p:nvPr>
        </p:nvSpPr>
        <p:spPr>
          <a:xfrm>
            <a:off x="323528" y="908720"/>
            <a:ext cx="8569325" cy="5832648"/>
          </a:xfrm>
        </p:spPr>
        <p:txBody>
          <a:bodyPr>
            <a:normAutofit lnSpcReduction="10000"/>
          </a:bodyPr>
          <a:lstStyle/>
          <a:p>
            <a:r>
              <a:rPr lang="en-GB" altLang="en-US" sz="2800" dirty="0" smtClean="0"/>
              <a:t>Memory difficulties</a:t>
            </a:r>
          </a:p>
          <a:p>
            <a:r>
              <a:rPr lang="en-GB" altLang="en-US" sz="2800" dirty="0" smtClean="0"/>
              <a:t>Organisational difficulties</a:t>
            </a:r>
          </a:p>
          <a:p>
            <a:r>
              <a:rPr lang="en-GB" altLang="en-US" sz="2800" dirty="0" smtClean="0"/>
              <a:t>Writing difficulties</a:t>
            </a:r>
          </a:p>
          <a:p>
            <a:r>
              <a:rPr lang="en-GB" altLang="en-US" sz="2800" dirty="0" smtClean="0"/>
              <a:t>Visual processing difficulties</a:t>
            </a:r>
          </a:p>
          <a:p>
            <a:r>
              <a:rPr lang="en-GB" altLang="en-US" sz="2800" dirty="0" smtClean="0"/>
              <a:t>Reading difficulties</a:t>
            </a:r>
          </a:p>
          <a:p>
            <a:r>
              <a:rPr lang="en-GB" altLang="en-US" sz="2800" dirty="0" smtClean="0"/>
              <a:t>Auditory processing difficulties</a:t>
            </a:r>
          </a:p>
          <a:p>
            <a:r>
              <a:rPr lang="en-GB" altLang="en-US" sz="2800" dirty="0" smtClean="0"/>
              <a:t>Time management difficulties</a:t>
            </a:r>
          </a:p>
          <a:p>
            <a:r>
              <a:rPr lang="en-GB" altLang="en-US" sz="2800" dirty="0" smtClean="0"/>
              <a:t>Sensory distraction: an inability to screen out extraneous visual or auditory stimuli</a:t>
            </a:r>
          </a:p>
          <a:p>
            <a:r>
              <a:rPr lang="en-GB" altLang="en-US" sz="2800" dirty="0" smtClean="0"/>
              <a:t>Sensory overload: a heightened sensitivity to visual stimuli and sound; an inability to cope with busy environments</a:t>
            </a:r>
          </a:p>
          <a:p>
            <a:endParaRPr lang="en-GB" altLang="en-US" dirty="0" smtClean="0"/>
          </a:p>
        </p:txBody>
      </p:sp>
    </p:spTree>
    <p:extLst>
      <p:ext uri="{BB962C8B-B14F-4D97-AF65-F5344CB8AC3E}">
        <p14:creationId xmlns:p14="http://schemas.microsoft.com/office/powerpoint/2010/main" val="319559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171450"/>
            <a:ext cx="8229600" cy="1143000"/>
          </a:xfrm>
        </p:spPr>
        <p:txBody>
          <a:bodyPr/>
          <a:lstStyle/>
          <a:p>
            <a:r>
              <a:rPr lang="en-GB" altLang="en-US" sz="3600" b="1" dirty="0" smtClean="0"/>
              <a:t>Dyslexia</a:t>
            </a:r>
            <a:endParaRPr lang="en-GB" altLang="en-US" sz="3600" b="1" dirty="0" smtClean="0"/>
          </a:p>
        </p:txBody>
      </p:sp>
      <p:sp>
        <p:nvSpPr>
          <p:cNvPr id="3" name="Content Placeholder 2"/>
          <p:cNvSpPr>
            <a:spLocks noGrp="1"/>
          </p:cNvSpPr>
          <p:nvPr>
            <p:ph idx="1"/>
          </p:nvPr>
        </p:nvSpPr>
        <p:spPr>
          <a:xfrm>
            <a:off x="468313" y="836612"/>
            <a:ext cx="8229600" cy="5328691"/>
          </a:xfrm>
        </p:spPr>
        <p:txBody>
          <a:bodyPr>
            <a:normAutofit lnSpcReduction="10000"/>
          </a:bodyPr>
          <a:lstStyle/>
          <a:p>
            <a:pPr>
              <a:buFont typeface="Arial" panose="020B0604020202020204" pitchFamily="34" charset="0"/>
              <a:buChar char="•"/>
              <a:defRPr/>
            </a:pPr>
            <a:endParaRPr lang="en-GB" sz="2800" dirty="0" smtClean="0"/>
          </a:p>
          <a:p>
            <a:pPr>
              <a:buFont typeface="Arial" panose="020B0604020202020204" pitchFamily="34" charset="0"/>
              <a:buChar char="•"/>
              <a:defRPr/>
            </a:pPr>
            <a:r>
              <a:rPr lang="en-GB" sz="2800" dirty="0" smtClean="0"/>
              <a:t>Many </a:t>
            </a:r>
            <a:r>
              <a:rPr lang="en-GB" sz="2800" dirty="0"/>
              <a:t>people who have dyslexia have strong visual, creative and problem solving skills.</a:t>
            </a:r>
          </a:p>
          <a:p>
            <a:pPr>
              <a:buFont typeface="Arial" panose="020B0604020202020204" pitchFamily="34" charset="0"/>
              <a:buChar char="•"/>
              <a:defRPr/>
            </a:pPr>
            <a:r>
              <a:rPr lang="en-GB" sz="2800" dirty="0"/>
              <a:t>Dyslexia is not linked to intelligence but can make learning difficult.</a:t>
            </a:r>
          </a:p>
          <a:p>
            <a:pPr>
              <a:buFont typeface="Arial" panose="020B0604020202020204" pitchFamily="34" charset="0"/>
              <a:buChar char="•"/>
              <a:defRPr/>
            </a:pPr>
            <a:r>
              <a:rPr lang="en-GB" sz="2800" dirty="0"/>
              <a:t>Dyslexia is a life-long condition which has a substantial effect on an individual’s day to day activities and is classed as a disability under the </a:t>
            </a:r>
            <a:r>
              <a:rPr lang="en-GB" sz="2800" b="1" dirty="0">
                <a:hlinkClick r:id="rId3"/>
              </a:rPr>
              <a:t>Equality Act 2010</a:t>
            </a:r>
            <a:r>
              <a:rPr lang="en-GB" sz="2800" b="1" dirty="0"/>
              <a:t>.</a:t>
            </a:r>
            <a:endParaRPr lang="en-GB" sz="2800" dirty="0"/>
          </a:p>
          <a:p>
            <a:pPr>
              <a:buFont typeface="Arial" panose="020B0604020202020204" pitchFamily="34" charset="0"/>
              <a:buChar char="•"/>
              <a:defRPr/>
            </a:pPr>
            <a:r>
              <a:rPr lang="en-GB" sz="2800" dirty="0"/>
              <a:t>Dyslexia varies from person to person and no two people will have the same set of strengths and weaknesses.</a:t>
            </a:r>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3372400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847725"/>
            <a:ext cx="8229600" cy="4525963"/>
          </a:xfrm>
        </p:spPr>
        <p:txBody>
          <a:bodyPr/>
          <a:lstStyle/>
          <a:p>
            <a:pPr marL="0" indent="0">
              <a:buFont typeface="Arial" charset="0"/>
              <a:buNone/>
            </a:pPr>
            <a:r>
              <a:rPr lang="en-GB" altLang="en-US" u="sng" dirty="0" smtClean="0"/>
              <a:t>Phonological Deficit Theory</a:t>
            </a:r>
          </a:p>
          <a:p>
            <a:pPr marL="0" indent="0">
              <a:buFont typeface="Arial" charset="0"/>
              <a:buNone/>
            </a:pPr>
            <a:r>
              <a:rPr lang="en-GB" altLang="en-US" dirty="0" smtClean="0"/>
              <a:t>The theory that dyslexics have difficulty hearing and using the smaller unit of sound that make up reading, writing and spelling.</a:t>
            </a:r>
          </a:p>
          <a:p>
            <a:pPr marL="0" indent="0">
              <a:buFont typeface="Arial" charset="0"/>
              <a:buNone/>
            </a:pPr>
            <a:r>
              <a:rPr lang="en-GB" altLang="en-US" dirty="0" smtClean="0"/>
              <a:t> </a:t>
            </a:r>
          </a:p>
          <a:p>
            <a:pPr marL="0" indent="0">
              <a:buFont typeface="Arial" charset="0"/>
              <a:buNone/>
            </a:pPr>
            <a:endParaRPr lang="en-GB" alt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281488"/>
            <a:ext cx="2724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281488"/>
            <a:ext cx="27241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85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u="sng" dirty="0" smtClean="0"/>
              <a:t>Poor Working Memory</a:t>
            </a:r>
            <a:endParaRPr lang="en-GB" altLang="en-US" dirty="0" smtClean="0"/>
          </a:p>
        </p:txBody>
      </p:sp>
      <p:sp>
        <p:nvSpPr>
          <p:cNvPr id="3" name="Content Placeholder 2"/>
          <p:cNvSpPr>
            <a:spLocks noGrp="1"/>
          </p:cNvSpPr>
          <p:nvPr>
            <p:ph idx="1"/>
          </p:nvPr>
        </p:nvSpPr>
        <p:spPr>
          <a:xfrm>
            <a:off x="474440" y="1490964"/>
            <a:ext cx="8229600" cy="4464050"/>
          </a:xfrm>
        </p:spPr>
        <p:txBody>
          <a:bodyPr/>
          <a:lstStyle/>
          <a:p>
            <a:pPr>
              <a:defRPr/>
            </a:pPr>
            <a:r>
              <a:rPr lang="en-GB" dirty="0" smtClean="0"/>
              <a:t>Working </a:t>
            </a:r>
            <a:r>
              <a:rPr lang="en-GB" dirty="0"/>
              <a:t>memory helps children hold on to information long enough to use it.</a:t>
            </a:r>
          </a:p>
          <a:p>
            <a:pPr>
              <a:defRPr/>
            </a:pPr>
            <a:r>
              <a:rPr lang="en-GB" dirty="0"/>
              <a:t>Working memory plays an important role in concentration and in following instructions.</a:t>
            </a:r>
          </a:p>
          <a:p>
            <a:pPr>
              <a:defRPr/>
            </a:pPr>
            <a:r>
              <a:rPr lang="en-GB" dirty="0"/>
              <a:t>Weak working memory skills can affect learning in many </a:t>
            </a:r>
            <a:r>
              <a:rPr lang="en-GB" dirty="0" smtClean="0"/>
              <a:t>different areas </a:t>
            </a:r>
            <a:r>
              <a:rPr lang="en-GB" dirty="0"/>
              <a:t>across the curriculum. </a:t>
            </a:r>
          </a:p>
          <a:p>
            <a:pPr marL="0" indent="0">
              <a:buFont typeface="Arial" charset="0"/>
              <a:buNone/>
              <a:defRPr/>
            </a:pPr>
            <a:endParaRPr lang="en-GB" dirty="0"/>
          </a:p>
        </p:txBody>
      </p:sp>
      <p:sp>
        <p:nvSpPr>
          <p:cNvPr id="4" name="Rectangle 3"/>
          <p:cNvSpPr/>
          <p:nvPr/>
        </p:nvSpPr>
        <p:spPr>
          <a:xfrm>
            <a:off x="467544" y="5113582"/>
            <a:ext cx="3077894" cy="1754326"/>
          </a:xfrm>
          <a:prstGeom prst="rect">
            <a:avLst/>
          </a:prstGeom>
          <a:noFill/>
        </p:spPr>
        <p:txBody>
          <a:bodyPr wrap="none">
            <a:spAutoFit/>
          </a:bodyPr>
          <a:lstStyle/>
          <a:p>
            <a:pPr algn="ctr" eaLnBrk="1" hangingPunct="1">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Auditory</a:t>
            </a:r>
          </a:p>
          <a:p>
            <a:pPr algn="ctr" eaLnBrk="1" hangingPunct="1">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Memory</a:t>
            </a:r>
          </a:p>
        </p:txBody>
      </p:sp>
      <p:sp>
        <p:nvSpPr>
          <p:cNvPr id="5" name="Rectangle 4"/>
          <p:cNvSpPr/>
          <p:nvPr/>
        </p:nvSpPr>
        <p:spPr>
          <a:xfrm>
            <a:off x="4136955" y="5103674"/>
            <a:ext cx="4628190" cy="1754326"/>
          </a:xfrm>
          <a:prstGeom prst="rect">
            <a:avLst/>
          </a:prstGeom>
          <a:noFill/>
        </p:spPr>
        <p:txBody>
          <a:bodyPr wrap="none">
            <a:spAutoFit/>
          </a:bodyPr>
          <a:lstStyle/>
          <a:p>
            <a:pPr algn="ctr" eaLnBrk="1" hangingPunct="1">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Visual-Spatial</a:t>
            </a:r>
          </a:p>
          <a:p>
            <a:pPr algn="ctr" eaLnBrk="1" hangingPunct="1">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Memory</a:t>
            </a:r>
          </a:p>
        </p:txBody>
      </p:sp>
    </p:spTree>
    <p:extLst>
      <p:ext uri="{BB962C8B-B14F-4D97-AF65-F5344CB8AC3E}">
        <p14:creationId xmlns:p14="http://schemas.microsoft.com/office/powerpoint/2010/main" val="220358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u="sng" dirty="0" smtClean="0"/>
              <a:t>Developing Auditory Memory</a:t>
            </a:r>
          </a:p>
        </p:txBody>
      </p:sp>
      <p:sp>
        <p:nvSpPr>
          <p:cNvPr id="3" name="Content Placeholder 2"/>
          <p:cNvSpPr>
            <a:spLocks noGrp="1"/>
          </p:cNvSpPr>
          <p:nvPr>
            <p:ph idx="1"/>
          </p:nvPr>
        </p:nvSpPr>
        <p:spPr>
          <a:xfrm>
            <a:off x="457200" y="1600200"/>
            <a:ext cx="8507413" cy="4781550"/>
          </a:xfrm>
        </p:spPr>
        <p:txBody>
          <a:bodyPr>
            <a:normAutofit lnSpcReduction="10000"/>
          </a:bodyPr>
          <a:lstStyle/>
          <a:p>
            <a:pPr>
              <a:defRPr/>
            </a:pPr>
            <a:r>
              <a:rPr lang="en-GB" dirty="0"/>
              <a:t>Verbal rehearsal-repeating vocally or sub-vocally.</a:t>
            </a:r>
          </a:p>
          <a:p>
            <a:pPr>
              <a:defRPr/>
            </a:pPr>
            <a:endParaRPr lang="en-GB" dirty="0"/>
          </a:p>
          <a:p>
            <a:pPr>
              <a:defRPr/>
            </a:pPr>
            <a:r>
              <a:rPr lang="en-GB" dirty="0"/>
              <a:t>Elaborative rehearsal-linking to prior knowledge</a:t>
            </a:r>
          </a:p>
          <a:p>
            <a:pPr>
              <a:defRPr/>
            </a:pPr>
            <a:endParaRPr lang="en-GB" dirty="0"/>
          </a:p>
          <a:p>
            <a:pPr>
              <a:defRPr/>
            </a:pPr>
            <a:r>
              <a:rPr lang="en-GB" dirty="0"/>
              <a:t>Chunking- grouping information.</a:t>
            </a:r>
          </a:p>
          <a:p>
            <a:pPr>
              <a:defRPr/>
            </a:pPr>
            <a:endParaRPr lang="en-GB" dirty="0"/>
          </a:p>
          <a:p>
            <a:pPr>
              <a:defRPr/>
            </a:pPr>
            <a:r>
              <a:rPr lang="en-GB" dirty="0"/>
              <a:t>Relational Strategies-giving meaning (Imagery, mnemonics, rhyme) </a:t>
            </a:r>
          </a:p>
        </p:txBody>
      </p:sp>
    </p:spTree>
    <p:extLst>
      <p:ext uri="{BB962C8B-B14F-4D97-AF65-F5344CB8AC3E}">
        <p14:creationId xmlns:p14="http://schemas.microsoft.com/office/powerpoint/2010/main" val="311617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77</TotalTime>
  <Words>1321</Words>
  <Application>Microsoft Office PowerPoint</Application>
  <PresentationFormat>On-screen Show (4:3)</PresentationFormat>
  <Paragraphs>231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Parents Reading Coffee Morning 2020</vt:lpstr>
      <vt:lpstr>Agenda</vt:lpstr>
      <vt:lpstr>PowerPoint Presentation</vt:lpstr>
      <vt:lpstr>What are Specific Learning Difficulties (SpLD)?</vt:lpstr>
      <vt:lpstr>Some common characteristics of SpLD:</vt:lpstr>
      <vt:lpstr>Dyslexia</vt:lpstr>
      <vt:lpstr>PowerPoint Presentation</vt:lpstr>
      <vt:lpstr>Poor Working Memory</vt:lpstr>
      <vt:lpstr>Developing Auditory Memory</vt:lpstr>
      <vt:lpstr>Developing Visual-Spatial Memory</vt:lpstr>
      <vt:lpstr>The skills needed for reading</vt:lpstr>
      <vt:lpstr>What skills are required to be an effective reader?</vt:lpstr>
      <vt:lpstr>Reading Fluency</vt:lpstr>
      <vt:lpstr>Phonological Awareness</vt:lpstr>
      <vt:lpstr>Reading at Orrets Meadow</vt:lpstr>
      <vt:lpstr>Core Curriculum</vt:lpstr>
      <vt:lpstr>Orrets Meadow Literacy Spine</vt:lpstr>
      <vt:lpstr>PROBES </vt:lpstr>
      <vt:lpstr>PROBES</vt:lpstr>
      <vt:lpstr>PowerPoint Presentation</vt:lpstr>
      <vt:lpstr>How to read a PROBE</vt:lpstr>
      <vt:lpstr>Reading books</vt:lpstr>
      <vt:lpstr>The Library</vt:lpstr>
      <vt:lpstr>Reading with your child</vt:lpstr>
      <vt:lpstr>Types of reading you could try</vt:lpstr>
      <vt:lpstr>Tips for Reading with your child</vt:lpstr>
      <vt:lpstr>Tips continued…</vt:lpstr>
      <vt:lpstr>Showing sounds in a word</vt:lpstr>
      <vt:lpstr>Reading homework</vt:lpstr>
      <vt:lpstr>Reading outside of homework</vt:lpstr>
      <vt:lpstr>Praise and Encouragement</vt:lpstr>
      <vt:lpstr>Bug Club</vt:lpstr>
      <vt:lpstr>Benefits of reading:</vt:lpstr>
      <vt:lpstr>Please communicate</vt:lpstr>
      <vt:lpstr>Remember it’s not a race!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Reading Coffee Morning 2020</dc:title>
  <dc:creator>Windows User</dc:creator>
  <cp:lastModifiedBy>Windows User</cp:lastModifiedBy>
  <cp:revision>8</cp:revision>
  <cp:lastPrinted>2021-01-20T10:35:31Z</cp:lastPrinted>
  <dcterms:created xsi:type="dcterms:W3CDTF">2021-01-20T09:21:45Z</dcterms:created>
  <dcterms:modified xsi:type="dcterms:W3CDTF">2021-01-20T10:39:40Z</dcterms:modified>
</cp:coreProperties>
</file>