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98" r:id="rId3"/>
    <p:sldId id="283" r:id="rId4"/>
    <p:sldId id="299" r:id="rId5"/>
    <p:sldId id="300" r:id="rId6"/>
    <p:sldId id="301" r:id="rId7"/>
    <p:sldId id="302" r:id="rId8"/>
    <p:sldId id="303" r:id="rId9"/>
    <p:sldId id="297" r:id="rId10"/>
    <p:sldId id="296" r:id="rId11"/>
    <p:sldId id="304" r:id="rId12"/>
    <p:sldId id="305" r:id="rId13"/>
    <p:sldId id="306" r:id="rId14"/>
    <p:sldId id="273" r:id="rId15"/>
    <p:sldId id="272" r:id="rId16"/>
    <p:sldId id="274" r:id="rId17"/>
    <p:sldId id="275" r:id="rId18"/>
    <p:sldId id="285" r:id="rId19"/>
    <p:sldId id="284" r:id="rId20"/>
    <p:sldId id="286" r:id="rId21"/>
    <p:sldId id="287" r:id="rId22"/>
    <p:sldId id="288" r:id="rId23"/>
    <p:sldId id="289" r:id="rId24"/>
    <p:sldId id="290" r:id="rId25"/>
    <p:sldId id="291" r:id="rId26"/>
    <p:sldId id="257" r:id="rId27"/>
    <p:sldId id="260" r:id="rId28"/>
    <p:sldId id="258" r:id="rId29"/>
    <p:sldId id="259" r:id="rId30"/>
    <p:sldId id="261" r:id="rId31"/>
    <p:sldId id="264" r:id="rId32"/>
    <p:sldId id="262" r:id="rId33"/>
    <p:sldId id="263" r:id="rId34"/>
    <p:sldId id="265" r:id="rId35"/>
    <p:sldId id="266" r:id="rId36"/>
    <p:sldId id="267" r:id="rId37"/>
    <p:sldId id="268" r:id="rId38"/>
    <p:sldId id="269" r:id="rId39"/>
    <p:sldId id="270" r:id="rId40"/>
    <p:sldId id="271" r:id="rId41"/>
    <p:sldId id="276" r:id="rId42"/>
    <p:sldId id="278" r:id="rId43"/>
    <p:sldId id="277" r:id="rId44"/>
    <p:sldId id="279" r:id="rId45"/>
    <p:sldId id="280" r:id="rId46"/>
    <p:sldId id="281" r:id="rId47"/>
    <p:sldId id="282" r:id="rId48"/>
    <p:sldId id="293" r:id="rId49"/>
    <p:sldId id="292" r:id="rId50"/>
    <p:sldId id="294" r:id="rId51"/>
    <p:sldId id="307"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99C5ED-E240-4141-B332-98956A6059E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87D9827-FA9E-436D-A291-35F0BF350A78}">
      <dgm:prSet/>
      <dgm:spPr/>
      <dgm:t>
        <a:bodyPr/>
        <a:lstStyle/>
        <a:p>
          <a:r>
            <a:rPr lang="en-US" dirty="0"/>
            <a:t>Questions</a:t>
          </a:r>
        </a:p>
        <a:p>
          <a:r>
            <a:rPr lang="en-US" dirty="0" err="1"/>
            <a:t>Maths</a:t>
          </a:r>
          <a:r>
            <a:rPr lang="en-US" dirty="0"/>
            <a:t> subjects </a:t>
          </a:r>
        </a:p>
        <a:p>
          <a:r>
            <a:rPr lang="en-US" dirty="0"/>
            <a:t>Learning Objectives</a:t>
          </a:r>
        </a:p>
      </dgm:t>
    </dgm:pt>
    <dgm:pt modelId="{DF401BDB-3C53-48B6-BE34-E26ECB4666A5}" type="parTrans" cxnId="{6DEED429-07D4-4A8D-AB72-3779ACB922FD}">
      <dgm:prSet/>
      <dgm:spPr/>
      <dgm:t>
        <a:bodyPr/>
        <a:lstStyle/>
        <a:p>
          <a:endParaRPr lang="en-US"/>
        </a:p>
      </dgm:t>
    </dgm:pt>
    <dgm:pt modelId="{27733891-B8E1-4A41-A640-320531C21B2A}" type="sibTrans" cxnId="{6DEED429-07D4-4A8D-AB72-3779ACB922FD}">
      <dgm:prSet/>
      <dgm:spPr/>
      <dgm:t>
        <a:bodyPr/>
        <a:lstStyle/>
        <a:p>
          <a:endParaRPr lang="en-US"/>
        </a:p>
      </dgm:t>
    </dgm:pt>
    <dgm:pt modelId="{7388D166-A373-4F3D-B591-97962E86E941}">
      <dgm:prSet/>
      <dgm:spPr/>
      <dgm:t>
        <a:bodyPr/>
        <a:lstStyle/>
        <a:p>
          <a:pPr marL="0" marR="0" lvl="0" indent="0" defTabSz="914400" eaLnBrk="1" fontAlgn="auto" latinLnBrk="0" hangingPunct="1">
            <a:spcBef>
              <a:spcPts val="0"/>
            </a:spcBef>
            <a:spcAft>
              <a:spcPts val="0"/>
            </a:spcAft>
            <a:buClrTx/>
            <a:buSzTx/>
            <a:buFontTx/>
            <a:buNone/>
            <a:tabLst/>
            <a:defRPr/>
          </a:pPr>
          <a:r>
            <a:rPr lang="en-GB" dirty="0"/>
            <a:t>Learning Difficulties</a:t>
          </a:r>
        </a:p>
        <a:p>
          <a:pPr marL="0" marR="0" lvl="0" indent="0" defTabSz="914400" eaLnBrk="1" fontAlgn="auto" latinLnBrk="0" hangingPunct="1">
            <a:spcBef>
              <a:spcPts val="0"/>
            </a:spcBef>
            <a:spcAft>
              <a:spcPts val="0"/>
            </a:spcAft>
            <a:buClrTx/>
            <a:buSzTx/>
            <a:buFontTx/>
            <a:buNone/>
            <a:tabLst/>
            <a:defRPr/>
          </a:pPr>
          <a:r>
            <a:rPr lang="en-GB" dirty="0"/>
            <a:t>School calculation Policy</a:t>
          </a:r>
        </a:p>
        <a:p>
          <a:pPr marL="0" marR="0" lvl="0" indent="0" defTabSz="914400" eaLnBrk="1" fontAlgn="auto" latinLnBrk="0" hangingPunct="1">
            <a:spcBef>
              <a:spcPts val="0"/>
            </a:spcBef>
            <a:spcAft>
              <a:spcPts val="0"/>
            </a:spcAft>
            <a:buClrTx/>
            <a:buSzTx/>
            <a:buFontTx/>
            <a:buNone/>
            <a:tabLst/>
            <a:defRPr/>
          </a:pPr>
          <a:r>
            <a:rPr lang="en-GB" dirty="0"/>
            <a:t>Resources</a:t>
          </a:r>
        </a:p>
        <a:p>
          <a:pPr marL="0" lvl="0" defTabSz="1111250">
            <a:spcBef>
              <a:spcPct val="0"/>
            </a:spcBef>
            <a:spcAft>
              <a:spcPct val="35000"/>
            </a:spcAft>
            <a:buNone/>
          </a:pPr>
          <a:endParaRPr lang="en-US" dirty="0"/>
        </a:p>
      </dgm:t>
    </dgm:pt>
    <dgm:pt modelId="{81E8CF7E-7069-41A0-8546-81DBB9CB3DFF}" type="parTrans" cxnId="{98483338-7B6E-4942-AF22-3A234D22E32D}">
      <dgm:prSet/>
      <dgm:spPr/>
      <dgm:t>
        <a:bodyPr/>
        <a:lstStyle/>
        <a:p>
          <a:endParaRPr lang="en-US"/>
        </a:p>
      </dgm:t>
    </dgm:pt>
    <dgm:pt modelId="{0CA3629D-0393-4961-A09B-D8495361360A}" type="sibTrans" cxnId="{98483338-7B6E-4942-AF22-3A234D22E32D}">
      <dgm:prSet/>
      <dgm:spPr/>
      <dgm:t>
        <a:bodyPr/>
        <a:lstStyle/>
        <a:p>
          <a:endParaRPr lang="en-US"/>
        </a:p>
      </dgm:t>
    </dgm:pt>
    <dgm:pt modelId="{D5619AD4-DE39-410C-8E39-BE695CAB8A9C}">
      <dgm:prSet/>
      <dgm:spPr/>
      <dgm:t>
        <a:bodyPr/>
        <a:lstStyle/>
        <a:p>
          <a:r>
            <a:rPr lang="en-GB" dirty="0"/>
            <a:t>Real life Maths</a:t>
          </a:r>
        </a:p>
        <a:p>
          <a:r>
            <a:rPr lang="en-GB" dirty="0"/>
            <a:t>Questions</a:t>
          </a:r>
        </a:p>
        <a:p>
          <a:endParaRPr lang="en-US" dirty="0"/>
        </a:p>
      </dgm:t>
    </dgm:pt>
    <dgm:pt modelId="{A8236872-812C-4C9B-BBD3-DE343E1D695E}" type="parTrans" cxnId="{5B2702EF-DFD4-423F-9ED8-387CFCAD0596}">
      <dgm:prSet/>
      <dgm:spPr/>
      <dgm:t>
        <a:bodyPr/>
        <a:lstStyle/>
        <a:p>
          <a:endParaRPr lang="en-US"/>
        </a:p>
      </dgm:t>
    </dgm:pt>
    <dgm:pt modelId="{3CC8CDB6-6FCB-4CA2-963A-2A020E7D5C5A}" type="sibTrans" cxnId="{5B2702EF-DFD4-423F-9ED8-387CFCAD0596}">
      <dgm:prSet/>
      <dgm:spPr/>
      <dgm:t>
        <a:bodyPr/>
        <a:lstStyle/>
        <a:p>
          <a:endParaRPr lang="en-US"/>
        </a:p>
      </dgm:t>
    </dgm:pt>
    <dgm:pt modelId="{450C9D9A-E2D4-4182-8B72-6920491020DD}" type="pres">
      <dgm:prSet presAssocID="{F899C5ED-E240-4141-B332-98956A6059EE}" presName="diagram" presStyleCnt="0">
        <dgm:presLayoutVars>
          <dgm:dir/>
          <dgm:resizeHandles val="exact"/>
        </dgm:presLayoutVars>
      </dgm:prSet>
      <dgm:spPr/>
    </dgm:pt>
    <dgm:pt modelId="{4BD665B5-8400-4D07-AB59-7EA813D456D3}" type="pres">
      <dgm:prSet presAssocID="{287D9827-FA9E-436D-A291-35F0BF350A78}" presName="node" presStyleLbl="node1" presStyleIdx="0" presStyleCnt="3">
        <dgm:presLayoutVars>
          <dgm:bulletEnabled val="1"/>
        </dgm:presLayoutVars>
      </dgm:prSet>
      <dgm:spPr/>
    </dgm:pt>
    <dgm:pt modelId="{4860640F-0ACA-4F26-882C-98D39CA27B2B}" type="pres">
      <dgm:prSet presAssocID="{27733891-B8E1-4A41-A640-320531C21B2A}" presName="sibTrans" presStyleCnt="0"/>
      <dgm:spPr/>
    </dgm:pt>
    <dgm:pt modelId="{78885522-D496-434B-B494-85F07A44D5E1}" type="pres">
      <dgm:prSet presAssocID="{7388D166-A373-4F3D-B591-97962E86E941}" presName="node" presStyleLbl="node1" presStyleIdx="1" presStyleCnt="3">
        <dgm:presLayoutVars>
          <dgm:bulletEnabled val="1"/>
        </dgm:presLayoutVars>
      </dgm:prSet>
      <dgm:spPr/>
    </dgm:pt>
    <dgm:pt modelId="{3675139F-A97A-407D-BFFF-583E2DEDD9E7}" type="pres">
      <dgm:prSet presAssocID="{0CA3629D-0393-4961-A09B-D8495361360A}" presName="sibTrans" presStyleCnt="0"/>
      <dgm:spPr/>
    </dgm:pt>
    <dgm:pt modelId="{E30855FE-B4EB-4ABB-87B7-2A2DD957BC0B}" type="pres">
      <dgm:prSet presAssocID="{D5619AD4-DE39-410C-8E39-BE695CAB8A9C}" presName="node" presStyleLbl="node1" presStyleIdx="2" presStyleCnt="3" custLinFactNeighborX="-4" custLinFactNeighborY="-1894">
        <dgm:presLayoutVars>
          <dgm:bulletEnabled val="1"/>
        </dgm:presLayoutVars>
      </dgm:prSet>
      <dgm:spPr/>
    </dgm:pt>
  </dgm:ptLst>
  <dgm:cxnLst>
    <dgm:cxn modelId="{6DEED429-07D4-4A8D-AB72-3779ACB922FD}" srcId="{F899C5ED-E240-4141-B332-98956A6059EE}" destId="{287D9827-FA9E-436D-A291-35F0BF350A78}" srcOrd="0" destOrd="0" parTransId="{DF401BDB-3C53-48B6-BE34-E26ECB4666A5}" sibTransId="{27733891-B8E1-4A41-A640-320531C21B2A}"/>
    <dgm:cxn modelId="{98483338-7B6E-4942-AF22-3A234D22E32D}" srcId="{F899C5ED-E240-4141-B332-98956A6059EE}" destId="{7388D166-A373-4F3D-B591-97962E86E941}" srcOrd="1" destOrd="0" parTransId="{81E8CF7E-7069-41A0-8546-81DBB9CB3DFF}" sibTransId="{0CA3629D-0393-4961-A09B-D8495361360A}"/>
    <dgm:cxn modelId="{58C28142-2D05-4A90-A10C-340066F0B547}" type="presOf" srcId="{D5619AD4-DE39-410C-8E39-BE695CAB8A9C}" destId="{E30855FE-B4EB-4ABB-87B7-2A2DD957BC0B}" srcOrd="0" destOrd="0" presId="urn:microsoft.com/office/officeart/2005/8/layout/default"/>
    <dgm:cxn modelId="{A6FDA896-BEB9-430A-93DA-29C51DDA03C6}" type="presOf" srcId="{F899C5ED-E240-4141-B332-98956A6059EE}" destId="{450C9D9A-E2D4-4182-8B72-6920491020DD}" srcOrd="0" destOrd="0" presId="urn:microsoft.com/office/officeart/2005/8/layout/default"/>
    <dgm:cxn modelId="{B32261A2-E6CA-4F43-8633-990007064CDB}" type="presOf" srcId="{7388D166-A373-4F3D-B591-97962E86E941}" destId="{78885522-D496-434B-B494-85F07A44D5E1}" srcOrd="0" destOrd="0" presId="urn:microsoft.com/office/officeart/2005/8/layout/default"/>
    <dgm:cxn modelId="{17C3C3B8-301F-4828-B026-465C1A693C07}" type="presOf" srcId="{287D9827-FA9E-436D-A291-35F0BF350A78}" destId="{4BD665B5-8400-4D07-AB59-7EA813D456D3}" srcOrd="0" destOrd="0" presId="urn:microsoft.com/office/officeart/2005/8/layout/default"/>
    <dgm:cxn modelId="{5B2702EF-DFD4-423F-9ED8-387CFCAD0596}" srcId="{F899C5ED-E240-4141-B332-98956A6059EE}" destId="{D5619AD4-DE39-410C-8E39-BE695CAB8A9C}" srcOrd="2" destOrd="0" parTransId="{A8236872-812C-4C9B-BBD3-DE343E1D695E}" sibTransId="{3CC8CDB6-6FCB-4CA2-963A-2A020E7D5C5A}"/>
    <dgm:cxn modelId="{38D2110E-A9FB-4C2B-BC55-380AA17FB26F}" type="presParOf" srcId="{450C9D9A-E2D4-4182-8B72-6920491020DD}" destId="{4BD665B5-8400-4D07-AB59-7EA813D456D3}" srcOrd="0" destOrd="0" presId="urn:microsoft.com/office/officeart/2005/8/layout/default"/>
    <dgm:cxn modelId="{ACC95947-FC4C-466E-8E2C-7FA4301D1BA6}" type="presParOf" srcId="{450C9D9A-E2D4-4182-8B72-6920491020DD}" destId="{4860640F-0ACA-4F26-882C-98D39CA27B2B}" srcOrd="1" destOrd="0" presId="urn:microsoft.com/office/officeart/2005/8/layout/default"/>
    <dgm:cxn modelId="{471632FF-2727-4F26-98D6-C92CE7425DE2}" type="presParOf" srcId="{450C9D9A-E2D4-4182-8B72-6920491020DD}" destId="{78885522-D496-434B-B494-85F07A44D5E1}" srcOrd="2" destOrd="0" presId="urn:microsoft.com/office/officeart/2005/8/layout/default"/>
    <dgm:cxn modelId="{29A07193-7931-49A6-9083-2364F118DC5D}" type="presParOf" srcId="{450C9D9A-E2D4-4182-8B72-6920491020DD}" destId="{3675139F-A97A-407D-BFFF-583E2DEDD9E7}" srcOrd="3" destOrd="0" presId="urn:microsoft.com/office/officeart/2005/8/layout/default"/>
    <dgm:cxn modelId="{5885E6A0-FC53-445C-BFBD-67A6FB46A6C9}" type="presParOf" srcId="{450C9D9A-E2D4-4182-8B72-6920491020DD}" destId="{E30855FE-B4EB-4ABB-87B7-2A2DD957BC0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707ED3-7263-4003-8C24-E23A49D69671}"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16E871E-35F7-430B-B363-8B36981E79CF}">
      <dgm:prSet/>
      <dgm:spPr/>
      <dgm:t>
        <a:bodyPr/>
        <a:lstStyle/>
        <a:p>
          <a:r>
            <a:rPr lang="en-GB"/>
            <a:t>For some children maths presents more of an issue. They lack the intrinsic understanding that a number is related to an amount.</a:t>
          </a:r>
          <a:endParaRPr lang="en-US"/>
        </a:p>
      </dgm:t>
    </dgm:pt>
    <dgm:pt modelId="{337901CD-E20B-4053-8EAD-4E7230D96E1C}" type="parTrans" cxnId="{FE9AC538-A636-4CD9-AAFD-E2D37BE8A2ED}">
      <dgm:prSet/>
      <dgm:spPr/>
      <dgm:t>
        <a:bodyPr/>
        <a:lstStyle/>
        <a:p>
          <a:endParaRPr lang="en-US"/>
        </a:p>
      </dgm:t>
    </dgm:pt>
    <dgm:pt modelId="{D72E142C-BD99-4734-AC86-A75785BB55C7}" type="sibTrans" cxnId="{FE9AC538-A636-4CD9-AAFD-E2D37BE8A2ED}">
      <dgm:prSet/>
      <dgm:spPr/>
      <dgm:t>
        <a:bodyPr/>
        <a:lstStyle/>
        <a:p>
          <a:endParaRPr lang="en-US"/>
        </a:p>
      </dgm:t>
    </dgm:pt>
    <dgm:pt modelId="{ED8E2D66-1AC0-4635-9DFE-7B9C8A5F235C}">
      <dgm:prSet/>
      <dgm:spPr/>
      <dgm:t>
        <a:bodyPr/>
        <a:lstStyle/>
        <a:p>
          <a:r>
            <a:rPr lang="en-GB"/>
            <a:t>They cannot see the abstract link between an amount and a symbol.</a:t>
          </a:r>
          <a:endParaRPr lang="en-US"/>
        </a:p>
      </dgm:t>
    </dgm:pt>
    <dgm:pt modelId="{92CCA7D2-E8AA-4545-AF82-AF449F9D37E2}" type="parTrans" cxnId="{C778D80B-C0FC-44D6-98D5-36683FFCAAA9}">
      <dgm:prSet/>
      <dgm:spPr/>
      <dgm:t>
        <a:bodyPr/>
        <a:lstStyle/>
        <a:p>
          <a:endParaRPr lang="en-US"/>
        </a:p>
      </dgm:t>
    </dgm:pt>
    <dgm:pt modelId="{D830B825-F747-4419-B039-F07029BEC01A}" type="sibTrans" cxnId="{C778D80B-C0FC-44D6-98D5-36683FFCAAA9}">
      <dgm:prSet/>
      <dgm:spPr/>
      <dgm:t>
        <a:bodyPr/>
        <a:lstStyle/>
        <a:p>
          <a:endParaRPr lang="en-US"/>
        </a:p>
      </dgm:t>
    </dgm:pt>
    <dgm:pt modelId="{EEBFFDC3-BE51-4D8C-B843-9B2133447832}">
      <dgm:prSet/>
      <dgm:spPr/>
      <dgm:t>
        <a:bodyPr/>
        <a:lstStyle/>
        <a:p>
          <a:r>
            <a:rPr lang="en-GB"/>
            <a:t>Children need a structured approach and lots of overlearning.</a:t>
          </a:r>
          <a:endParaRPr lang="en-US"/>
        </a:p>
      </dgm:t>
    </dgm:pt>
    <dgm:pt modelId="{CA24FCCE-A2E2-4B83-A6F4-3E6FF5952BAE}" type="parTrans" cxnId="{90A794EE-0B2A-4B26-B4CE-29C81EC8498C}">
      <dgm:prSet/>
      <dgm:spPr/>
      <dgm:t>
        <a:bodyPr/>
        <a:lstStyle/>
        <a:p>
          <a:endParaRPr lang="en-US"/>
        </a:p>
      </dgm:t>
    </dgm:pt>
    <dgm:pt modelId="{A9CC0B39-0CD0-43BF-ABC0-195EAB616096}" type="sibTrans" cxnId="{90A794EE-0B2A-4B26-B4CE-29C81EC8498C}">
      <dgm:prSet/>
      <dgm:spPr/>
      <dgm:t>
        <a:bodyPr/>
        <a:lstStyle/>
        <a:p>
          <a:endParaRPr lang="en-US"/>
        </a:p>
      </dgm:t>
    </dgm:pt>
    <dgm:pt modelId="{D0227E27-FF9F-4E4E-B14D-EBCA913AB14E}">
      <dgm:prSet/>
      <dgm:spPr/>
      <dgm:t>
        <a:bodyPr/>
        <a:lstStyle/>
        <a:p>
          <a:r>
            <a:rPr lang="en-GB"/>
            <a:t>Strategies and pattern, visual aids and practical apparatus to help to construct number.</a:t>
          </a:r>
          <a:endParaRPr lang="en-US"/>
        </a:p>
      </dgm:t>
    </dgm:pt>
    <dgm:pt modelId="{F0D7E818-E781-4FF7-9FE6-2F09176F2252}" type="parTrans" cxnId="{08A6D29D-63AA-4A55-8620-982EB93595E7}">
      <dgm:prSet/>
      <dgm:spPr/>
      <dgm:t>
        <a:bodyPr/>
        <a:lstStyle/>
        <a:p>
          <a:endParaRPr lang="en-US"/>
        </a:p>
      </dgm:t>
    </dgm:pt>
    <dgm:pt modelId="{7AE70541-D24B-4CB1-AD11-05F66D751D6C}" type="sibTrans" cxnId="{08A6D29D-63AA-4A55-8620-982EB93595E7}">
      <dgm:prSet/>
      <dgm:spPr/>
      <dgm:t>
        <a:bodyPr/>
        <a:lstStyle/>
        <a:p>
          <a:endParaRPr lang="en-US"/>
        </a:p>
      </dgm:t>
    </dgm:pt>
    <dgm:pt modelId="{AF19566F-1234-4E23-930A-8BEB6003E3FD}" type="pres">
      <dgm:prSet presAssocID="{F0707ED3-7263-4003-8C24-E23A49D69671}" presName="diagram" presStyleCnt="0">
        <dgm:presLayoutVars>
          <dgm:dir/>
          <dgm:resizeHandles val="exact"/>
        </dgm:presLayoutVars>
      </dgm:prSet>
      <dgm:spPr/>
    </dgm:pt>
    <dgm:pt modelId="{6F235685-E063-4CC4-914E-D5DFB538B101}" type="pres">
      <dgm:prSet presAssocID="{C16E871E-35F7-430B-B363-8B36981E79CF}" presName="node" presStyleLbl="node1" presStyleIdx="0" presStyleCnt="4">
        <dgm:presLayoutVars>
          <dgm:bulletEnabled val="1"/>
        </dgm:presLayoutVars>
      </dgm:prSet>
      <dgm:spPr/>
    </dgm:pt>
    <dgm:pt modelId="{F0173900-2800-4669-A1F7-9A4C6C8E89F1}" type="pres">
      <dgm:prSet presAssocID="{D72E142C-BD99-4734-AC86-A75785BB55C7}" presName="sibTrans" presStyleCnt="0"/>
      <dgm:spPr/>
    </dgm:pt>
    <dgm:pt modelId="{B59D801D-2013-4B74-B075-283E2F4E6582}" type="pres">
      <dgm:prSet presAssocID="{ED8E2D66-1AC0-4635-9DFE-7B9C8A5F235C}" presName="node" presStyleLbl="node1" presStyleIdx="1" presStyleCnt="4">
        <dgm:presLayoutVars>
          <dgm:bulletEnabled val="1"/>
        </dgm:presLayoutVars>
      </dgm:prSet>
      <dgm:spPr/>
    </dgm:pt>
    <dgm:pt modelId="{147388BD-D2D4-4CB9-A97B-7AE6949BE408}" type="pres">
      <dgm:prSet presAssocID="{D830B825-F747-4419-B039-F07029BEC01A}" presName="sibTrans" presStyleCnt="0"/>
      <dgm:spPr/>
    </dgm:pt>
    <dgm:pt modelId="{95201568-3AE4-4A75-9081-9C310B25080F}" type="pres">
      <dgm:prSet presAssocID="{EEBFFDC3-BE51-4D8C-B843-9B2133447832}" presName="node" presStyleLbl="node1" presStyleIdx="2" presStyleCnt="4">
        <dgm:presLayoutVars>
          <dgm:bulletEnabled val="1"/>
        </dgm:presLayoutVars>
      </dgm:prSet>
      <dgm:spPr/>
    </dgm:pt>
    <dgm:pt modelId="{668A53BC-166E-4821-9F0A-B7482C7BF48D}" type="pres">
      <dgm:prSet presAssocID="{A9CC0B39-0CD0-43BF-ABC0-195EAB616096}" presName="sibTrans" presStyleCnt="0"/>
      <dgm:spPr/>
    </dgm:pt>
    <dgm:pt modelId="{D429FD5F-DB77-45C5-AE95-DB091E30EE9C}" type="pres">
      <dgm:prSet presAssocID="{D0227E27-FF9F-4E4E-B14D-EBCA913AB14E}" presName="node" presStyleLbl="node1" presStyleIdx="3" presStyleCnt="4">
        <dgm:presLayoutVars>
          <dgm:bulletEnabled val="1"/>
        </dgm:presLayoutVars>
      </dgm:prSet>
      <dgm:spPr/>
    </dgm:pt>
  </dgm:ptLst>
  <dgm:cxnLst>
    <dgm:cxn modelId="{C778D80B-C0FC-44D6-98D5-36683FFCAAA9}" srcId="{F0707ED3-7263-4003-8C24-E23A49D69671}" destId="{ED8E2D66-1AC0-4635-9DFE-7B9C8A5F235C}" srcOrd="1" destOrd="0" parTransId="{92CCA7D2-E8AA-4545-AF82-AF449F9D37E2}" sibTransId="{D830B825-F747-4419-B039-F07029BEC01A}"/>
    <dgm:cxn modelId="{F29C0E35-6C2D-4265-AD30-B3B94DDA7BC1}" type="presOf" srcId="{EEBFFDC3-BE51-4D8C-B843-9B2133447832}" destId="{95201568-3AE4-4A75-9081-9C310B25080F}" srcOrd="0" destOrd="0" presId="urn:microsoft.com/office/officeart/2005/8/layout/default"/>
    <dgm:cxn modelId="{FE9AC538-A636-4CD9-AAFD-E2D37BE8A2ED}" srcId="{F0707ED3-7263-4003-8C24-E23A49D69671}" destId="{C16E871E-35F7-430B-B363-8B36981E79CF}" srcOrd="0" destOrd="0" parTransId="{337901CD-E20B-4053-8EAD-4E7230D96E1C}" sibTransId="{D72E142C-BD99-4734-AC86-A75785BB55C7}"/>
    <dgm:cxn modelId="{C602C562-D951-4E45-8755-048E2BEE8A01}" type="presOf" srcId="{D0227E27-FF9F-4E4E-B14D-EBCA913AB14E}" destId="{D429FD5F-DB77-45C5-AE95-DB091E30EE9C}" srcOrd="0" destOrd="0" presId="urn:microsoft.com/office/officeart/2005/8/layout/default"/>
    <dgm:cxn modelId="{B2B24D99-AB0E-49A3-B7A1-C45F7B90913F}" type="presOf" srcId="{C16E871E-35F7-430B-B363-8B36981E79CF}" destId="{6F235685-E063-4CC4-914E-D5DFB538B101}" srcOrd="0" destOrd="0" presId="urn:microsoft.com/office/officeart/2005/8/layout/default"/>
    <dgm:cxn modelId="{08A6D29D-63AA-4A55-8620-982EB93595E7}" srcId="{F0707ED3-7263-4003-8C24-E23A49D69671}" destId="{D0227E27-FF9F-4E4E-B14D-EBCA913AB14E}" srcOrd="3" destOrd="0" parTransId="{F0D7E818-E781-4FF7-9FE6-2F09176F2252}" sibTransId="{7AE70541-D24B-4CB1-AD11-05F66D751D6C}"/>
    <dgm:cxn modelId="{2ACE43BD-FB1E-4BE9-A229-05DE76556A4C}" type="presOf" srcId="{F0707ED3-7263-4003-8C24-E23A49D69671}" destId="{AF19566F-1234-4E23-930A-8BEB6003E3FD}" srcOrd="0" destOrd="0" presId="urn:microsoft.com/office/officeart/2005/8/layout/default"/>
    <dgm:cxn modelId="{90A794EE-0B2A-4B26-B4CE-29C81EC8498C}" srcId="{F0707ED3-7263-4003-8C24-E23A49D69671}" destId="{EEBFFDC3-BE51-4D8C-B843-9B2133447832}" srcOrd="2" destOrd="0" parTransId="{CA24FCCE-A2E2-4B83-A6F4-3E6FF5952BAE}" sibTransId="{A9CC0B39-0CD0-43BF-ABC0-195EAB616096}"/>
    <dgm:cxn modelId="{9E4415F9-CD0A-41B6-8A7D-150FE66E39D7}" type="presOf" srcId="{ED8E2D66-1AC0-4635-9DFE-7B9C8A5F235C}" destId="{B59D801D-2013-4B74-B075-283E2F4E6582}" srcOrd="0" destOrd="0" presId="urn:microsoft.com/office/officeart/2005/8/layout/default"/>
    <dgm:cxn modelId="{04EDD202-7985-46F3-8E5B-219EE70ED31D}" type="presParOf" srcId="{AF19566F-1234-4E23-930A-8BEB6003E3FD}" destId="{6F235685-E063-4CC4-914E-D5DFB538B101}" srcOrd="0" destOrd="0" presId="urn:microsoft.com/office/officeart/2005/8/layout/default"/>
    <dgm:cxn modelId="{05AD0F2D-1039-43CF-BD9D-9584DA07FC18}" type="presParOf" srcId="{AF19566F-1234-4E23-930A-8BEB6003E3FD}" destId="{F0173900-2800-4669-A1F7-9A4C6C8E89F1}" srcOrd="1" destOrd="0" presId="urn:microsoft.com/office/officeart/2005/8/layout/default"/>
    <dgm:cxn modelId="{26FFA5BD-DD0B-4D64-8A0A-9D6C7D85F878}" type="presParOf" srcId="{AF19566F-1234-4E23-930A-8BEB6003E3FD}" destId="{B59D801D-2013-4B74-B075-283E2F4E6582}" srcOrd="2" destOrd="0" presId="urn:microsoft.com/office/officeart/2005/8/layout/default"/>
    <dgm:cxn modelId="{559AA68A-9EE6-4A42-88FD-2554FCDA8456}" type="presParOf" srcId="{AF19566F-1234-4E23-930A-8BEB6003E3FD}" destId="{147388BD-D2D4-4CB9-A97B-7AE6949BE408}" srcOrd="3" destOrd="0" presId="urn:microsoft.com/office/officeart/2005/8/layout/default"/>
    <dgm:cxn modelId="{B66DE2AD-50F7-4EA1-AE64-37119EB8C3BB}" type="presParOf" srcId="{AF19566F-1234-4E23-930A-8BEB6003E3FD}" destId="{95201568-3AE4-4A75-9081-9C310B25080F}" srcOrd="4" destOrd="0" presId="urn:microsoft.com/office/officeart/2005/8/layout/default"/>
    <dgm:cxn modelId="{785ADABD-5DB2-47F8-90FA-067D61126271}" type="presParOf" srcId="{AF19566F-1234-4E23-930A-8BEB6003E3FD}" destId="{668A53BC-166E-4821-9F0A-B7482C7BF48D}" srcOrd="5" destOrd="0" presId="urn:microsoft.com/office/officeart/2005/8/layout/default"/>
    <dgm:cxn modelId="{0B1AA544-6C8F-49BD-9C3A-76A5CFD7A0B0}" type="presParOf" srcId="{AF19566F-1234-4E23-930A-8BEB6003E3FD}" destId="{D429FD5F-DB77-45C5-AE95-DB091E30EE9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3615D0-F0D8-48C1-AABA-8BF457F9930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E639CD4-2B86-481F-AB7F-87CC3B7461AB}">
      <dgm:prSet/>
      <dgm:spPr/>
      <dgm:t>
        <a:bodyPr/>
        <a:lstStyle/>
        <a:p>
          <a:r>
            <a:rPr lang="en-GB" b="0" i="0"/>
            <a:t>Many students with ASD have an overall strength in recalling details. However, they may struggle with the synthesis of details or central coherence. </a:t>
          </a:r>
          <a:endParaRPr lang="en-US"/>
        </a:p>
      </dgm:t>
    </dgm:pt>
    <dgm:pt modelId="{66F367D4-79E0-4B5C-939E-77D16768C58A}" type="parTrans" cxnId="{DB2BBF65-76EF-4F2B-8650-C2AB546A7029}">
      <dgm:prSet/>
      <dgm:spPr/>
      <dgm:t>
        <a:bodyPr/>
        <a:lstStyle/>
        <a:p>
          <a:endParaRPr lang="en-US"/>
        </a:p>
      </dgm:t>
    </dgm:pt>
    <dgm:pt modelId="{C69C2D7C-BB68-407B-B143-0420D1E8694D}" type="sibTrans" cxnId="{DB2BBF65-76EF-4F2B-8650-C2AB546A7029}">
      <dgm:prSet/>
      <dgm:spPr/>
      <dgm:t>
        <a:bodyPr/>
        <a:lstStyle/>
        <a:p>
          <a:endParaRPr lang="en-US"/>
        </a:p>
      </dgm:t>
    </dgm:pt>
    <dgm:pt modelId="{2259AC60-CCDA-4E94-8270-84F14D605D14}">
      <dgm:prSet/>
      <dgm:spPr/>
      <dgm:t>
        <a:bodyPr/>
        <a:lstStyle/>
        <a:p>
          <a:r>
            <a:rPr lang="en-GB" b="0" i="0"/>
            <a:t>Central coherence is the ability to bring details together into a whole concept or idea. </a:t>
          </a:r>
          <a:endParaRPr lang="en-US"/>
        </a:p>
      </dgm:t>
    </dgm:pt>
    <dgm:pt modelId="{A3147FB9-4A85-4749-BEF6-B833AFBFB14B}" type="parTrans" cxnId="{818F5FDE-4C3C-4236-AD38-05C44BE4EB22}">
      <dgm:prSet/>
      <dgm:spPr/>
      <dgm:t>
        <a:bodyPr/>
        <a:lstStyle/>
        <a:p>
          <a:endParaRPr lang="en-US"/>
        </a:p>
      </dgm:t>
    </dgm:pt>
    <dgm:pt modelId="{EB094CD2-C362-4BC9-BEF7-89A376E217DA}" type="sibTrans" cxnId="{818F5FDE-4C3C-4236-AD38-05C44BE4EB22}">
      <dgm:prSet/>
      <dgm:spPr/>
      <dgm:t>
        <a:bodyPr/>
        <a:lstStyle/>
        <a:p>
          <a:endParaRPr lang="en-US"/>
        </a:p>
      </dgm:t>
    </dgm:pt>
    <dgm:pt modelId="{CCAF4D6E-EFBB-4A79-B5F0-DC5E08510CBF}">
      <dgm:prSet/>
      <dgm:spPr/>
      <dgm:t>
        <a:bodyPr/>
        <a:lstStyle/>
        <a:p>
          <a:r>
            <a:rPr lang="en-GB" b="0" i="0"/>
            <a:t>Examples of weak central coherence include difficulties: 1. Integrating details into a concept.</a:t>
          </a:r>
          <a:endParaRPr lang="en-US"/>
        </a:p>
      </dgm:t>
    </dgm:pt>
    <dgm:pt modelId="{AFBA19F2-5AE5-406D-A1CC-20BDD5D1FBBD}" type="parTrans" cxnId="{530180A4-B25A-4054-BD7C-EDB46205B644}">
      <dgm:prSet/>
      <dgm:spPr/>
      <dgm:t>
        <a:bodyPr/>
        <a:lstStyle/>
        <a:p>
          <a:endParaRPr lang="en-US"/>
        </a:p>
      </dgm:t>
    </dgm:pt>
    <dgm:pt modelId="{34FD018B-3772-42DA-A8E2-977E2C72C244}" type="sibTrans" cxnId="{530180A4-B25A-4054-BD7C-EDB46205B644}">
      <dgm:prSet/>
      <dgm:spPr/>
      <dgm:t>
        <a:bodyPr/>
        <a:lstStyle/>
        <a:p>
          <a:endParaRPr lang="en-US"/>
        </a:p>
      </dgm:t>
    </dgm:pt>
    <dgm:pt modelId="{85A6F876-C0F4-4CEA-A52F-DD1261DA0F88}">
      <dgm:prSet/>
      <dgm:spPr/>
      <dgm:t>
        <a:bodyPr/>
        <a:lstStyle/>
        <a:p>
          <a:r>
            <a:rPr lang="en-GB" b="0" i="0"/>
            <a:t>2. Identifying a text’s main idea or concept.</a:t>
          </a:r>
          <a:endParaRPr lang="en-US"/>
        </a:p>
      </dgm:t>
    </dgm:pt>
    <dgm:pt modelId="{E16B5C2A-C871-4D52-9082-4F1A21522E5E}" type="parTrans" cxnId="{63CAC3AA-C2BE-4FD3-B652-FFEC644494C2}">
      <dgm:prSet/>
      <dgm:spPr/>
      <dgm:t>
        <a:bodyPr/>
        <a:lstStyle/>
        <a:p>
          <a:endParaRPr lang="en-US"/>
        </a:p>
      </dgm:t>
    </dgm:pt>
    <dgm:pt modelId="{CAB19902-F0AC-47CA-AB8E-2CD911B462D4}" type="sibTrans" cxnId="{63CAC3AA-C2BE-4FD3-B652-FFEC644494C2}">
      <dgm:prSet/>
      <dgm:spPr/>
      <dgm:t>
        <a:bodyPr/>
        <a:lstStyle/>
        <a:p>
          <a:endParaRPr lang="en-US"/>
        </a:p>
      </dgm:t>
    </dgm:pt>
    <dgm:pt modelId="{3910F958-56EC-4F5A-9422-E56A5EA06E8C}">
      <dgm:prSet/>
      <dgm:spPr/>
      <dgm:t>
        <a:bodyPr/>
        <a:lstStyle/>
        <a:p>
          <a:r>
            <a:rPr lang="en-GB" b="0" i="0"/>
            <a:t>3. Integrating pieces of information into a whole.</a:t>
          </a:r>
          <a:endParaRPr lang="en-US"/>
        </a:p>
      </dgm:t>
    </dgm:pt>
    <dgm:pt modelId="{74502B19-E97B-49C0-B5CA-3ED3C8C7C048}" type="parTrans" cxnId="{FEB767A5-BFEC-4234-9245-C7099CFE2531}">
      <dgm:prSet/>
      <dgm:spPr/>
      <dgm:t>
        <a:bodyPr/>
        <a:lstStyle/>
        <a:p>
          <a:endParaRPr lang="en-US"/>
        </a:p>
      </dgm:t>
    </dgm:pt>
    <dgm:pt modelId="{5CF1F881-108C-4024-928A-B2AC25131F97}" type="sibTrans" cxnId="{FEB767A5-BFEC-4234-9245-C7099CFE2531}">
      <dgm:prSet/>
      <dgm:spPr/>
      <dgm:t>
        <a:bodyPr/>
        <a:lstStyle/>
        <a:p>
          <a:endParaRPr lang="en-US"/>
        </a:p>
      </dgm:t>
    </dgm:pt>
    <dgm:pt modelId="{13CF88E1-7926-426A-B63D-0F1A5985426C}">
      <dgm:prSet/>
      <dgm:spPr/>
      <dgm:t>
        <a:bodyPr/>
        <a:lstStyle/>
        <a:p>
          <a:r>
            <a:rPr lang="en-GB" b="0" i="0"/>
            <a:t>These difficulties might translate into difficulties with math word</a:t>
          </a:r>
          <a:r>
            <a:rPr lang="en-GB"/>
            <a:t> problems or concepts.</a:t>
          </a:r>
          <a:endParaRPr lang="en-US"/>
        </a:p>
      </dgm:t>
    </dgm:pt>
    <dgm:pt modelId="{0490FDBF-1840-4108-89C1-E464A0A5C755}" type="parTrans" cxnId="{60E36AB0-D9CF-4CC9-870E-C455CB78C37D}">
      <dgm:prSet/>
      <dgm:spPr/>
      <dgm:t>
        <a:bodyPr/>
        <a:lstStyle/>
        <a:p>
          <a:endParaRPr lang="en-US"/>
        </a:p>
      </dgm:t>
    </dgm:pt>
    <dgm:pt modelId="{3017178E-8E1D-4F36-84A9-4F402B554081}" type="sibTrans" cxnId="{60E36AB0-D9CF-4CC9-870E-C455CB78C37D}">
      <dgm:prSet/>
      <dgm:spPr/>
      <dgm:t>
        <a:bodyPr/>
        <a:lstStyle/>
        <a:p>
          <a:endParaRPr lang="en-US"/>
        </a:p>
      </dgm:t>
    </dgm:pt>
    <dgm:pt modelId="{ABB56089-B08F-4E1F-B3A0-2CB22401FFE9}" type="pres">
      <dgm:prSet presAssocID="{AB3615D0-F0D8-48C1-AABA-8BF457F99308}" presName="diagram" presStyleCnt="0">
        <dgm:presLayoutVars>
          <dgm:dir/>
          <dgm:resizeHandles val="exact"/>
        </dgm:presLayoutVars>
      </dgm:prSet>
      <dgm:spPr/>
    </dgm:pt>
    <dgm:pt modelId="{76FE717D-F312-45B8-838D-FA0150CF90B0}" type="pres">
      <dgm:prSet presAssocID="{0E639CD4-2B86-481F-AB7F-87CC3B7461AB}" presName="node" presStyleLbl="node1" presStyleIdx="0" presStyleCnt="6">
        <dgm:presLayoutVars>
          <dgm:bulletEnabled val="1"/>
        </dgm:presLayoutVars>
      </dgm:prSet>
      <dgm:spPr/>
    </dgm:pt>
    <dgm:pt modelId="{F413759A-66F5-434E-BCE6-2215C9BBBFAA}" type="pres">
      <dgm:prSet presAssocID="{C69C2D7C-BB68-407B-B143-0420D1E8694D}" presName="sibTrans" presStyleCnt="0"/>
      <dgm:spPr/>
    </dgm:pt>
    <dgm:pt modelId="{1DFCA0A7-696B-4DDC-8FBD-EB447B409F52}" type="pres">
      <dgm:prSet presAssocID="{2259AC60-CCDA-4E94-8270-84F14D605D14}" presName="node" presStyleLbl="node1" presStyleIdx="1" presStyleCnt="6">
        <dgm:presLayoutVars>
          <dgm:bulletEnabled val="1"/>
        </dgm:presLayoutVars>
      </dgm:prSet>
      <dgm:spPr/>
    </dgm:pt>
    <dgm:pt modelId="{F1C07B40-9ADC-4251-9CDF-F54603D15C88}" type="pres">
      <dgm:prSet presAssocID="{EB094CD2-C362-4BC9-BEF7-89A376E217DA}" presName="sibTrans" presStyleCnt="0"/>
      <dgm:spPr/>
    </dgm:pt>
    <dgm:pt modelId="{2876EDBD-3422-4493-A316-2B7C040E12BA}" type="pres">
      <dgm:prSet presAssocID="{CCAF4D6E-EFBB-4A79-B5F0-DC5E08510CBF}" presName="node" presStyleLbl="node1" presStyleIdx="2" presStyleCnt="6">
        <dgm:presLayoutVars>
          <dgm:bulletEnabled val="1"/>
        </dgm:presLayoutVars>
      </dgm:prSet>
      <dgm:spPr/>
    </dgm:pt>
    <dgm:pt modelId="{E57A2D0C-2EDD-4C6D-89B0-FB8D32FB97F8}" type="pres">
      <dgm:prSet presAssocID="{34FD018B-3772-42DA-A8E2-977E2C72C244}" presName="sibTrans" presStyleCnt="0"/>
      <dgm:spPr/>
    </dgm:pt>
    <dgm:pt modelId="{AD246E56-231A-406E-B635-C89A085D3431}" type="pres">
      <dgm:prSet presAssocID="{85A6F876-C0F4-4CEA-A52F-DD1261DA0F88}" presName="node" presStyleLbl="node1" presStyleIdx="3" presStyleCnt="6">
        <dgm:presLayoutVars>
          <dgm:bulletEnabled val="1"/>
        </dgm:presLayoutVars>
      </dgm:prSet>
      <dgm:spPr/>
    </dgm:pt>
    <dgm:pt modelId="{BA618B27-91FE-4C30-8CE5-C34B41B1371C}" type="pres">
      <dgm:prSet presAssocID="{CAB19902-F0AC-47CA-AB8E-2CD911B462D4}" presName="sibTrans" presStyleCnt="0"/>
      <dgm:spPr/>
    </dgm:pt>
    <dgm:pt modelId="{A7EED360-EC9F-4B2B-AA81-BB30453B68A2}" type="pres">
      <dgm:prSet presAssocID="{3910F958-56EC-4F5A-9422-E56A5EA06E8C}" presName="node" presStyleLbl="node1" presStyleIdx="4" presStyleCnt="6">
        <dgm:presLayoutVars>
          <dgm:bulletEnabled val="1"/>
        </dgm:presLayoutVars>
      </dgm:prSet>
      <dgm:spPr/>
    </dgm:pt>
    <dgm:pt modelId="{2011B1DA-727C-4CBA-960B-1B87CFC62B1C}" type="pres">
      <dgm:prSet presAssocID="{5CF1F881-108C-4024-928A-B2AC25131F97}" presName="sibTrans" presStyleCnt="0"/>
      <dgm:spPr/>
    </dgm:pt>
    <dgm:pt modelId="{D5E1017B-8A07-4914-B2FB-DE1FB71E9F78}" type="pres">
      <dgm:prSet presAssocID="{13CF88E1-7926-426A-B63D-0F1A5985426C}" presName="node" presStyleLbl="node1" presStyleIdx="5" presStyleCnt="6">
        <dgm:presLayoutVars>
          <dgm:bulletEnabled val="1"/>
        </dgm:presLayoutVars>
      </dgm:prSet>
      <dgm:spPr/>
    </dgm:pt>
  </dgm:ptLst>
  <dgm:cxnLst>
    <dgm:cxn modelId="{B50A9E07-5412-44E5-997E-148CF0659261}" type="presOf" srcId="{AB3615D0-F0D8-48C1-AABA-8BF457F99308}" destId="{ABB56089-B08F-4E1F-B3A0-2CB22401FFE9}" srcOrd="0" destOrd="0" presId="urn:microsoft.com/office/officeart/2005/8/layout/default"/>
    <dgm:cxn modelId="{DFF4021A-658D-4104-85A3-FB0CE7CD8DFC}" type="presOf" srcId="{3910F958-56EC-4F5A-9422-E56A5EA06E8C}" destId="{A7EED360-EC9F-4B2B-AA81-BB30453B68A2}" srcOrd="0" destOrd="0" presId="urn:microsoft.com/office/officeart/2005/8/layout/default"/>
    <dgm:cxn modelId="{DB2BBF65-76EF-4F2B-8650-C2AB546A7029}" srcId="{AB3615D0-F0D8-48C1-AABA-8BF457F99308}" destId="{0E639CD4-2B86-481F-AB7F-87CC3B7461AB}" srcOrd="0" destOrd="0" parTransId="{66F367D4-79E0-4B5C-939E-77D16768C58A}" sibTransId="{C69C2D7C-BB68-407B-B143-0420D1E8694D}"/>
    <dgm:cxn modelId="{5D37A967-7F92-47A5-8682-0FFC9DB4125C}" type="presOf" srcId="{2259AC60-CCDA-4E94-8270-84F14D605D14}" destId="{1DFCA0A7-696B-4DDC-8FBD-EB447B409F52}" srcOrd="0" destOrd="0" presId="urn:microsoft.com/office/officeart/2005/8/layout/default"/>
    <dgm:cxn modelId="{F48DCC6B-AB11-4C29-8A9E-B5F3E77F3349}" type="presOf" srcId="{85A6F876-C0F4-4CEA-A52F-DD1261DA0F88}" destId="{AD246E56-231A-406E-B635-C89A085D3431}" srcOrd="0" destOrd="0" presId="urn:microsoft.com/office/officeart/2005/8/layout/default"/>
    <dgm:cxn modelId="{FEE6C555-5FC8-4008-9376-35294F52DAB1}" type="presOf" srcId="{13CF88E1-7926-426A-B63D-0F1A5985426C}" destId="{D5E1017B-8A07-4914-B2FB-DE1FB71E9F78}" srcOrd="0" destOrd="0" presId="urn:microsoft.com/office/officeart/2005/8/layout/default"/>
    <dgm:cxn modelId="{530180A4-B25A-4054-BD7C-EDB46205B644}" srcId="{AB3615D0-F0D8-48C1-AABA-8BF457F99308}" destId="{CCAF4D6E-EFBB-4A79-B5F0-DC5E08510CBF}" srcOrd="2" destOrd="0" parTransId="{AFBA19F2-5AE5-406D-A1CC-20BDD5D1FBBD}" sibTransId="{34FD018B-3772-42DA-A8E2-977E2C72C244}"/>
    <dgm:cxn modelId="{FEB767A5-BFEC-4234-9245-C7099CFE2531}" srcId="{AB3615D0-F0D8-48C1-AABA-8BF457F99308}" destId="{3910F958-56EC-4F5A-9422-E56A5EA06E8C}" srcOrd="4" destOrd="0" parTransId="{74502B19-E97B-49C0-B5CA-3ED3C8C7C048}" sibTransId="{5CF1F881-108C-4024-928A-B2AC25131F97}"/>
    <dgm:cxn modelId="{63CAC3AA-C2BE-4FD3-B652-FFEC644494C2}" srcId="{AB3615D0-F0D8-48C1-AABA-8BF457F99308}" destId="{85A6F876-C0F4-4CEA-A52F-DD1261DA0F88}" srcOrd="3" destOrd="0" parTransId="{E16B5C2A-C871-4D52-9082-4F1A21522E5E}" sibTransId="{CAB19902-F0AC-47CA-AB8E-2CD911B462D4}"/>
    <dgm:cxn modelId="{60E36AB0-D9CF-4CC9-870E-C455CB78C37D}" srcId="{AB3615D0-F0D8-48C1-AABA-8BF457F99308}" destId="{13CF88E1-7926-426A-B63D-0F1A5985426C}" srcOrd="5" destOrd="0" parTransId="{0490FDBF-1840-4108-89C1-E464A0A5C755}" sibTransId="{3017178E-8E1D-4F36-84A9-4F402B554081}"/>
    <dgm:cxn modelId="{B84E08B6-AA40-43C9-A7DC-C271D1D691EC}" type="presOf" srcId="{0E639CD4-2B86-481F-AB7F-87CC3B7461AB}" destId="{76FE717D-F312-45B8-838D-FA0150CF90B0}" srcOrd="0" destOrd="0" presId="urn:microsoft.com/office/officeart/2005/8/layout/default"/>
    <dgm:cxn modelId="{818F5FDE-4C3C-4236-AD38-05C44BE4EB22}" srcId="{AB3615D0-F0D8-48C1-AABA-8BF457F99308}" destId="{2259AC60-CCDA-4E94-8270-84F14D605D14}" srcOrd="1" destOrd="0" parTransId="{A3147FB9-4A85-4749-BEF6-B833AFBFB14B}" sibTransId="{EB094CD2-C362-4BC9-BEF7-89A376E217DA}"/>
    <dgm:cxn modelId="{F79F3FE5-3490-447A-95BB-F3CA959A79F2}" type="presOf" srcId="{CCAF4D6E-EFBB-4A79-B5F0-DC5E08510CBF}" destId="{2876EDBD-3422-4493-A316-2B7C040E12BA}" srcOrd="0" destOrd="0" presId="urn:microsoft.com/office/officeart/2005/8/layout/default"/>
    <dgm:cxn modelId="{246C60DA-E58A-4B4D-B289-CB64E52BC316}" type="presParOf" srcId="{ABB56089-B08F-4E1F-B3A0-2CB22401FFE9}" destId="{76FE717D-F312-45B8-838D-FA0150CF90B0}" srcOrd="0" destOrd="0" presId="urn:microsoft.com/office/officeart/2005/8/layout/default"/>
    <dgm:cxn modelId="{9DDC9EED-429F-4FFE-A934-E3AE4B778E82}" type="presParOf" srcId="{ABB56089-B08F-4E1F-B3A0-2CB22401FFE9}" destId="{F413759A-66F5-434E-BCE6-2215C9BBBFAA}" srcOrd="1" destOrd="0" presId="urn:microsoft.com/office/officeart/2005/8/layout/default"/>
    <dgm:cxn modelId="{C97737CE-D108-494C-8D3C-58FE7007099B}" type="presParOf" srcId="{ABB56089-B08F-4E1F-B3A0-2CB22401FFE9}" destId="{1DFCA0A7-696B-4DDC-8FBD-EB447B409F52}" srcOrd="2" destOrd="0" presId="urn:microsoft.com/office/officeart/2005/8/layout/default"/>
    <dgm:cxn modelId="{E3C8881D-DFC5-4F9F-8493-DCB16345DB40}" type="presParOf" srcId="{ABB56089-B08F-4E1F-B3A0-2CB22401FFE9}" destId="{F1C07B40-9ADC-4251-9CDF-F54603D15C88}" srcOrd="3" destOrd="0" presId="urn:microsoft.com/office/officeart/2005/8/layout/default"/>
    <dgm:cxn modelId="{9C36FBE2-37DA-4F2B-8E49-4BEC3B6C8D32}" type="presParOf" srcId="{ABB56089-B08F-4E1F-B3A0-2CB22401FFE9}" destId="{2876EDBD-3422-4493-A316-2B7C040E12BA}" srcOrd="4" destOrd="0" presId="urn:microsoft.com/office/officeart/2005/8/layout/default"/>
    <dgm:cxn modelId="{919E151C-C5B8-4991-B6A1-8E4EB34094B6}" type="presParOf" srcId="{ABB56089-B08F-4E1F-B3A0-2CB22401FFE9}" destId="{E57A2D0C-2EDD-4C6D-89B0-FB8D32FB97F8}" srcOrd="5" destOrd="0" presId="urn:microsoft.com/office/officeart/2005/8/layout/default"/>
    <dgm:cxn modelId="{3954C1FE-F3DB-494E-BB1E-A15DD6413831}" type="presParOf" srcId="{ABB56089-B08F-4E1F-B3A0-2CB22401FFE9}" destId="{AD246E56-231A-406E-B635-C89A085D3431}" srcOrd="6" destOrd="0" presId="urn:microsoft.com/office/officeart/2005/8/layout/default"/>
    <dgm:cxn modelId="{DCFF0F63-2D50-4843-B9FE-462EF9D6549D}" type="presParOf" srcId="{ABB56089-B08F-4E1F-B3A0-2CB22401FFE9}" destId="{BA618B27-91FE-4C30-8CE5-C34B41B1371C}" srcOrd="7" destOrd="0" presId="urn:microsoft.com/office/officeart/2005/8/layout/default"/>
    <dgm:cxn modelId="{1A440873-F77B-4DEF-8307-9CEFD667ABE8}" type="presParOf" srcId="{ABB56089-B08F-4E1F-B3A0-2CB22401FFE9}" destId="{A7EED360-EC9F-4B2B-AA81-BB30453B68A2}" srcOrd="8" destOrd="0" presId="urn:microsoft.com/office/officeart/2005/8/layout/default"/>
    <dgm:cxn modelId="{D8E974D1-4D3A-48A5-A1A8-1917BCDFE5A5}" type="presParOf" srcId="{ABB56089-B08F-4E1F-B3A0-2CB22401FFE9}" destId="{2011B1DA-727C-4CBA-960B-1B87CFC62B1C}" srcOrd="9" destOrd="0" presId="urn:microsoft.com/office/officeart/2005/8/layout/default"/>
    <dgm:cxn modelId="{ECCFFE99-C86F-4870-ACDB-3388E19F6872}" type="presParOf" srcId="{ABB56089-B08F-4E1F-B3A0-2CB22401FFE9}" destId="{D5E1017B-8A07-4914-B2FB-DE1FB71E9F7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665B5-8400-4D07-AB59-7EA813D456D3}">
      <dsp:nvSpPr>
        <dsp:cNvPr id="0" name=""/>
        <dsp:cNvSpPr/>
      </dsp:nvSpPr>
      <dsp:spPr>
        <a:xfrm>
          <a:off x="397059" y="794"/>
          <a:ext cx="3093181" cy="185590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Questions</a:t>
          </a:r>
        </a:p>
        <a:p>
          <a:pPr marL="0" lvl="0" indent="0" algn="ctr" defTabSz="1155700">
            <a:lnSpc>
              <a:spcPct val="90000"/>
            </a:lnSpc>
            <a:spcBef>
              <a:spcPct val="0"/>
            </a:spcBef>
            <a:spcAft>
              <a:spcPct val="35000"/>
            </a:spcAft>
            <a:buNone/>
          </a:pPr>
          <a:r>
            <a:rPr lang="en-US" sz="2600" kern="1200" dirty="0" err="1"/>
            <a:t>Maths</a:t>
          </a:r>
          <a:r>
            <a:rPr lang="en-US" sz="2600" kern="1200" dirty="0"/>
            <a:t> subjects </a:t>
          </a:r>
        </a:p>
        <a:p>
          <a:pPr marL="0" lvl="0" indent="0" algn="ctr" defTabSz="1155700">
            <a:lnSpc>
              <a:spcPct val="90000"/>
            </a:lnSpc>
            <a:spcBef>
              <a:spcPct val="0"/>
            </a:spcBef>
            <a:spcAft>
              <a:spcPct val="35000"/>
            </a:spcAft>
            <a:buNone/>
          </a:pPr>
          <a:r>
            <a:rPr lang="en-US" sz="2600" kern="1200" dirty="0"/>
            <a:t>Learning Objectives</a:t>
          </a:r>
        </a:p>
      </dsp:txBody>
      <dsp:txXfrm>
        <a:off x="397059" y="794"/>
        <a:ext cx="3093181" cy="1855909"/>
      </dsp:txXfrm>
    </dsp:sp>
    <dsp:sp modelId="{78885522-D496-434B-B494-85F07A44D5E1}">
      <dsp:nvSpPr>
        <dsp:cNvPr id="0" name=""/>
        <dsp:cNvSpPr/>
      </dsp:nvSpPr>
      <dsp:spPr>
        <a:xfrm>
          <a:off x="3799559" y="794"/>
          <a:ext cx="3093181" cy="1855909"/>
        </a:xfrm>
        <a:prstGeom prst="rect">
          <a:avLst/>
        </a:prstGeom>
        <a:solidFill>
          <a:schemeClr val="accent2">
            <a:hueOff val="-3670562"/>
            <a:satOff val="16196"/>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GB" sz="2600" kern="1200" dirty="0"/>
            <a:t>Learning Difficulties</a:t>
          </a:r>
        </a:p>
        <a:p>
          <a:pPr marL="0" marR="0" lvl="0" indent="0" algn="ctr" defTabSz="914400" eaLnBrk="1" fontAlgn="auto" latinLnBrk="0" hangingPunct="1">
            <a:lnSpc>
              <a:spcPct val="90000"/>
            </a:lnSpc>
            <a:spcBef>
              <a:spcPct val="0"/>
            </a:spcBef>
            <a:spcAft>
              <a:spcPts val="0"/>
            </a:spcAft>
            <a:buClrTx/>
            <a:buSzTx/>
            <a:buFontTx/>
            <a:buNone/>
            <a:tabLst/>
            <a:defRPr/>
          </a:pPr>
          <a:r>
            <a:rPr lang="en-GB" sz="2600" kern="1200" dirty="0"/>
            <a:t>School calculation Policy</a:t>
          </a:r>
        </a:p>
        <a:p>
          <a:pPr marL="0" marR="0" lvl="0" indent="0" algn="ctr" defTabSz="914400" eaLnBrk="1" fontAlgn="auto" latinLnBrk="0" hangingPunct="1">
            <a:lnSpc>
              <a:spcPct val="90000"/>
            </a:lnSpc>
            <a:spcBef>
              <a:spcPct val="0"/>
            </a:spcBef>
            <a:spcAft>
              <a:spcPts val="0"/>
            </a:spcAft>
            <a:buClrTx/>
            <a:buSzTx/>
            <a:buFontTx/>
            <a:buNone/>
            <a:tabLst/>
            <a:defRPr/>
          </a:pPr>
          <a:r>
            <a:rPr lang="en-GB" sz="2600" kern="1200" dirty="0"/>
            <a:t>Resources</a:t>
          </a:r>
        </a:p>
        <a:p>
          <a:pPr marL="0" lvl="0" algn="ctr" defTabSz="1111250">
            <a:lnSpc>
              <a:spcPct val="90000"/>
            </a:lnSpc>
            <a:spcBef>
              <a:spcPct val="0"/>
            </a:spcBef>
            <a:spcAft>
              <a:spcPct val="35000"/>
            </a:spcAft>
            <a:buNone/>
          </a:pPr>
          <a:endParaRPr lang="en-US" sz="2600" kern="1200" dirty="0"/>
        </a:p>
      </dsp:txBody>
      <dsp:txXfrm>
        <a:off x="3799559" y="794"/>
        <a:ext cx="3093181" cy="1855909"/>
      </dsp:txXfrm>
    </dsp:sp>
    <dsp:sp modelId="{E30855FE-B4EB-4ABB-87B7-2A2DD957BC0B}">
      <dsp:nvSpPr>
        <dsp:cNvPr id="0" name=""/>
        <dsp:cNvSpPr/>
      </dsp:nvSpPr>
      <dsp:spPr>
        <a:xfrm>
          <a:off x="2098185" y="2130870"/>
          <a:ext cx="3093181" cy="1855909"/>
        </a:xfrm>
        <a:prstGeom prst="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Real life Maths</a:t>
          </a:r>
        </a:p>
        <a:p>
          <a:pPr marL="0" lvl="0" indent="0" algn="ctr" defTabSz="1155700">
            <a:lnSpc>
              <a:spcPct val="90000"/>
            </a:lnSpc>
            <a:spcBef>
              <a:spcPct val="0"/>
            </a:spcBef>
            <a:spcAft>
              <a:spcPct val="35000"/>
            </a:spcAft>
            <a:buNone/>
          </a:pPr>
          <a:r>
            <a:rPr lang="en-GB" sz="2600" kern="1200" dirty="0"/>
            <a:t>Questions</a:t>
          </a:r>
        </a:p>
        <a:p>
          <a:pPr marL="0" lvl="0" indent="0" algn="ctr" defTabSz="1155700">
            <a:lnSpc>
              <a:spcPct val="90000"/>
            </a:lnSpc>
            <a:spcBef>
              <a:spcPct val="0"/>
            </a:spcBef>
            <a:spcAft>
              <a:spcPct val="35000"/>
            </a:spcAft>
            <a:buNone/>
          </a:pPr>
          <a:endParaRPr lang="en-US" sz="2600" kern="1200" dirty="0"/>
        </a:p>
      </dsp:txBody>
      <dsp:txXfrm>
        <a:off x="2098185" y="2130870"/>
        <a:ext cx="3093181" cy="1855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35685-E063-4CC4-914E-D5DFB538B101}">
      <dsp:nvSpPr>
        <dsp:cNvPr id="0" name=""/>
        <dsp:cNvSpPr/>
      </dsp:nvSpPr>
      <dsp:spPr>
        <a:xfrm>
          <a:off x="397059" y="794"/>
          <a:ext cx="3093181" cy="185590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For some children maths presents more of an issue. They lack the intrinsic understanding that a number is related to an amount.</a:t>
          </a:r>
          <a:endParaRPr lang="en-US" sz="2200" kern="1200"/>
        </a:p>
      </dsp:txBody>
      <dsp:txXfrm>
        <a:off x="397059" y="794"/>
        <a:ext cx="3093181" cy="1855909"/>
      </dsp:txXfrm>
    </dsp:sp>
    <dsp:sp modelId="{B59D801D-2013-4B74-B075-283E2F4E6582}">
      <dsp:nvSpPr>
        <dsp:cNvPr id="0" name=""/>
        <dsp:cNvSpPr/>
      </dsp:nvSpPr>
      <dsp:spPr>
        <a:xfrm>
          <a:off x="3799559" y="794"/>
          <a:ext cx="3093181" cy="185590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They cannot see the abstract link between an amount and a symbol.</a:t>
          </a:r>
          <a:endParaRPr lang="en-US" sz="2200" kern="1200"/>
        </a:p>
      </dsp:txBody>
      <dsp:txXfrm>
        <a:off x="3799559" y="794"/>
        <a:ext cx="3093181" cy="1855909"/>
      </dsp:txXfrm>
    </dsp:sp>
    <dsp:sp modelId="{95201568-3AE4-4A75-9081-9C310B25080F}">
      <dsp:nvSpPr>
        <dsp:cNvPr id="0" name=""/>
        <dsp:cNvSpPr/>
      </dsp:nvSpPr>
      <dsp:spPr>
        <a:xfrm>
          <a:off x="397059" y="2166021"/>
          <a:ext cx="3093181" cy="185590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Children need a structured approach and lots of overlearning.</a:t>
          </a:r>
          <a:endParaRPr lang="en-US" sz="2200" kern="1200"/>
        </a:p>
      </dsp:txBody>
      <dsp:txXfrm>
        <a:off x="397059" y="2166021"/>
        <a:ext cx="3093181" cy="1855909"/>
      </dsp:txXfrm>
    </dsp:sp>
    <dsp:sp modelId="{D429FD5F-DB77-45C5-AE95-DB091E30EE9C}">
      <dsp:nvSpPr>
        <dsp:cNvPr id="0" name=""/>
        <dsp:cNvSpPr/>
      </dsp:nvSpPr>
      <dsp:spPr>
        <a:xfrm>
          <a:off x="3799559" y="2166021"/>
          <a:ext cx="3093181" cy="185590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Strategies and pattern, visual aids and practical apparatus to help to construct number.</a:t>
          </a:r>
          <a:endParaRPr lang="en-US" sz="2200" kern="1200"/>
        </a:p>
      </dsp:txBody>
      <dsp:txXfrm>
        <a:off x="3799559" y="2166021"/>
        <a:ext cx="3093181" cy="1855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E717D-F312-45B8-838D-FA0150CF90B0}">
      <dsp:nvSpPr>
        <dsp:cNvPr id="0" name=""/>
        <dsp:cNvSpPr/>
      </dsp:nvSpPr>
      <dsp:spPr>
        <a:xfrm>
          <a:off x="0" y="530541"/>
          <a:ext cx="2278186" cy="136691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a:t>Many students with ASD have an overall strength in recalling details. However, they may struggle with the synthesis of details or central coherence. </a:t>
          </a:r>
          <a:endParaRPr lang="en-US" sz="1600" kern="1200"/>
        </a:p>
      </dsp:txBody>
      <dsp:txXfrm>
        <a:off x="0" y="530541"/>
        <a:ext cx="2278186" cy="1366911"/>
      </dsp:txXfrm>
    </dsp:sp>
    <dsp:sp modelId="{1DFCA0A7-696B-4DDC-8FBD-EB447B409F52}">
      <dsp:nvSpPr>
        <dsp:cNvPr id="0" name=""/>
        <dsp:cNvSpPr/>
      </dsp:nvSpPr>
      <dsp:spPr>
        <a:xfrm>
          <a:off x="2506005" y="530541"/>
          <a:ext cx="2278186" cy="136691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a:t>Central coherence is the ability to bring details together into a whole concept or idea. </a:t>
          </a:r>
          <a:endParaRPr lang="en-US" sz="1600" kern="1200"/>
        </a:p>
      </dsp:txBody>
      <dsp:txXfrm>
        <a:off x="2506005" y="530541"/>
        <a:ext cx="2278186" cy="1366911"/>
      </dsp:txXfrm>
    </dsp:sp>
    <dsp:sp modelId="{2876EDBD-3422-4493-A316-2B7C040E12BA}">
      <dsp:nvSpPr>
        <dsp:cNvPr id="0" name=""/>
        <dsp:cNvSpPr/>
      </dsp:nvSpPr>
      <dsp:spPr>
        <a:xfrm>
          <a:off x="5012010" y="530541"/>
          <a:ext cx="2278186" cy="136691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a:t>Examples of weak central coherence include difficulties: 1. Integrating details into a concept.</a:t>
          </a:r>
          <a:endParaRPr lang="en-US" sz="1600" kern="1200"/>
        </a:p>
      </dsp:txBody>
      <dsp:txXfrm>
        <a:off x="5012010" y="530541"/>
        <a:ext cx="2278186" cy="1366911"/>
      </dsp:txXfrm>
    </dsp:sp>
    <dsp:sp modelId="{AD246E56-231A-406E-B635-C89A085D3431}">
      <dsp:nvSpPr>
        <dsp:cNvPr id="0" name=""/>
        <dsp:cNvSpPr/>
      </dsp:nvSpPr>
      <dsp:spPr>
        <a:xfrm>
          <a:off x="0" y="2125271"/>
          <a:ext cx="2278186" cy="136691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a:t>2. Identifying a text’s main idea or concept.</a:t>
          </a:r>
          <a:endParaRPr lang="en-US" sz="1600" kern="1200"/>
        </a:p>
      </dsp:txBody>
      <dsp:txXfrm>
        <a:off x="0" y="2125271"/>
        <a:ext cx="2278186" cy="1366911"/>
      </dsp:txXfrm>
    </dsp:sp>
    <dsp:sp modelId="{A7EED360-EC9F-4B2B-AA81-BB30453B68A2}">
      <dsp:nvSpPr>
        <dsp:cNvPr id="0" name=""/>
        <dsp:cNvSpPr/>
      </dsp:nvSpPr>
      <dsp:spPr>
        <a:xfrm>
          <a:off x="2506005" y="2125271"/>
          <a:ext cx="2278186" cy="136691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a:t>3. Integrating pieces of information into a whole.</a:t>
          </a:r>
          <a:endParaRPr lang="en-US" sz="1600" kern="1200"/>
        </a:p>
      </dsp:txBody>
      <dsp:txXfrm>
        <a:off x="2506005" y="2125271"/>
        <a:ext cx="2278186" cy="1366911"/>
      </dsp:txXfrm>
    </dsp:sp>
    <dsp:sp modelId="{D5E1017B-8A07-4914-B2FB-DE1FB71E9F78}">
      <dsp:nvSpPr>
        <dsp:cNvPr id="0" name=""/>
        <dsp:cNvSpPr/>
      </dsp:nvSpPr>
      <dsp:spPr>
        <a:xfrm>
          <a:off x="5012010" y="2125271"/>
          <a:ext cx="2278186" cy="136691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a:t>These difficulties might translate into difficulties with math word</a:t>
          </a:r>
          <a:r>
            <a:rPr lang="en-GB" sz="1600" kern="1200"/>
            <a:t> problems or concepts.</a:t>
          </a:r>
          <a:endParaRPr lang="en-US" sz="1600" kern="1200"/>
        </a:p>
      </dsp:txBody>
      <dsp:txXfrm>
        <a:off x="5012010" y="2125271"/>
        <a:ext cx="2278186" cy="13669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3B7C92B-F100-4E58-B83A-BE3CF139C8E3}"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6C516-B391-436A-B856-9D0DCBE3D218}" type="slidenum">
              <a:rPr lang="en-GB" smtClean="0"/>
              <a:t>‹#›</a:t>
            </a:fld>
            <a:endParaRPr lang="en-GB"/>
          </a:p>
        </p:txBody>
      </p:sp>
      <p:cxnSp>
        <p:nvCxnSpPr>
          <p:cNvPr id="11" name="Straight Connector 10"/>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11757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7C92B-F100-4E58-B83A-BE3CF139C8E3}"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6C516-B391-436A-B856-9D0DCBE3D218}" type="slidenum">
              <a:rPr lang="en-GB" smtClean="0"/>
              <a:t>‹#›</a:t>
            </a:fld>
            <a:endParaRPr lang="en-GB"/>
          </a:p>
        </p:txBody>
      </p:sp>
    </p:spTree>
    <p:extLst>
      <p:ext uri="{BB962C8B-B14F-4D97-AF65-F5344CB8AC3E}">
        <p14:creationId xmlns:p14="http://schemas.microsoft.com/office/powerpoint/2010/main" val="1156474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7C92B-F100-4E58-B83A-BE3CF139C8E3}"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6C516-B391-436A-B856-9D0DCBE3D218}" type="slidenum">
              <a:rPr lang="en-GB" smtClean="0"/>
              <a:t>‹#›</a:t>
            </a:fld>
            <a:endParaRPr lang="en-GB"/>
          </a:p>
        </p:txBody>
      </p:sp>
      <p:cxnSp>
        <p:nvCxnSpPr>
          <p:cNvPr id="8" name="Straight Connector 7"/>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42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7C92B-F100-4E58-B83A-BE3CF139C8E3}"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6C516-B391-436A-B856-9D0DCBE3D218}" type="slidenum">
              <a:rPr lang="en-GB" smtClean="0"/>
              <a:t>‹#›</a:t>
            </a:fld>
            <a:endParaRPr lang="en-GB"/>
          </a:p>
        </p:txBody>
      </p:sp>
    </p:spTree>
    <p:extLst>
      <p:ext uri="{BB962C8B-B14F-4D97-AF65-F5344CB8AC3E}">
        <p14:creationId xmlns:p14="http://schemas.microsoft.com/office/powerpoint/2010/main" val="296224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7C92B-F100-4E58-B83A-BE3CF139C8E3}"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6C516-B391-436A-B856-9D0DCBE3D218}" type="slidenum">
              <a:rPr lang="en-GB" smtClean="0"/>
              <a:t>‹#›</a:t>
            </a:fld>
            <a:endParaRPr lang="en-GB"/>
          </a:p>
        </p:txBody>
      </p:sp>
      <p:sp>
        <p:nvSpPr>
          <p:cNvPr id="10" name="Rectangle 9"/>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154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B7C92B-F100-4E58-B83A-BE3CF139C8E3}" type="datetimeFigureOut">
              <a:rPr lang="en-GB" smtClean="0"/>
              <a:t>17/03/2021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6C516-B391-436A-B856-9D0DCBE3D218}" type="slidenum">
              <a:rPr lang="en-GB" smtClean="0"/>
              <a:t>‹#›</a:t>
            </a:fld>
            <a:endParaRPr lang="en-GB"/>
          </a:p>
        </p:txBody>
      </p:sp>
    </p:spTree>
    <p:extLst>
      <p:ext uri="{BB962C8B-B14F-4D97-AF65-F5344CB8AC3E}">
        <p14:creationId xmlns:p14="http://schemas.microsoft.com/office/powerpoint/2010/main" val="363724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B7C92B-F100-4E58-B83A-BE3CF139C8E3}" type="datetimeFigureOut">
              <a:rPr lang="en-GB" smtClean="0"/>
              <a:t>17/03/2021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56C516-B391-436A-B856-9D0DCBE3D218}" type="slidenum">
              <a:rPr lang="en-GB" smtClean="0"/>
              <a:t>‹#›</a:t>
            </a:fld>
            <a:endParaRPr lang="en-GB"/>
          </a:p>
        </p:txBody>
      </p:sp>
    </p:spTree>
    <p:extLst>
      <p:ext uri="{BB962C8B-B14F-4D97-AF65-F5344CB8AC3E}">
        <p14:creationId xmlns:p14="http://schemas.microsoft.com/office/powerpoint/2010/main" val="3609167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B7C92B-F100-4E58-B83A-BE3CF139C8E3}" type="datetimeFigureOut">
              <a:rPr lang="en-GB" smtClean="0"/>
              <a:t>17/03/2021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56C516-B391-436A-B856-9D0DCBE3D218}" type="slidenum">
              <a:rPr lang="en-GB" smtClean="0"/>
              <a:t>‹#›</a:t>
            </a:fld>
            <a:endParaRPr lang="en-GB"/>
          </a:p>
        </p:txBody>
      </p:sp>
    </p:spTree>
    <p:extLst>
      <p:ext uri="{BB962C8B-B14F-4D97-AF65-F5344CB8AC3E}">
        <p14:creationId xmlns:p14="http://schemas.microsoft.com/office/powerpoint/2010/main" val="4123020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7C92B-F100-4E58-B83A-BE3CF139C8E3}" type="datetimeFigureOut">
              <a:rPr lang="en-GB" smtClean="0"/>
              <a:t>17/03/2021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56C516-B391-436A-B856-9D0DCBE3D218}" type="slidenum">
              <a:rPr lang="en-GB" smtClean="0"/>
              <a:t>‹#›</a:t>
            </a:fld>
            <a:endParaRPr lang="en-GB"/>
          </a:p>
        </p:txBody>
      </p:sp>
    </p:spTree>
    <p:extLst>
      <p:ext uri="{BB962C8B-B14F-4D97-AF65-F5344CB8AC3E}">
        <p14:creationId xmlns:p14="http://schemas.microsoft.com/office/powerpoint/2010/main" val="244426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7C92B-F100-4E58-B83A-BE3CF139C8E3}" type="datetimeFigureOut">
              <a:rPr lang="en-GB" smtClean="0"/>
              <a:t>17/03/2021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6C516-B391-436A-B856-9D0DCBE3D218}" type="slidenum">
              <a:rPr lang="en-GB" smtClean="0"/>
              <a:t>‹#›</a:t>
            </a:fld>
            <a:endParaRPr lang="en-GB"/>
          </a:p>
        </p:txBody>
      </p:sp>
    </p:spTree>
    <p:extLst>
      <p:ext uri="{BB962C8B-B14F-4D97-AF65-F5344CB8AC3E}">
        <p14:creationId xmlns:p14="http://schemas.microsoft.com/office/powerpoint/2010/main" val="206885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B7C92B-F100-4E58-B83A-BE3CF139C8E3}" type="datetimeFigureOut">
              <a:rPr lang="en-GB" smtClean="0"/>
              <a:t>17/03/2021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6C516-B391-436A-B856-9D0DCBE3D218}" type="slidenum">
              <a:rPr lang="en-GB" smtClean="0"/>
              <a:t>‹#›</a:t>
            </a:fld>
            <a:endParaRPr lang="en-GB"/>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89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3B7C92B-F100-4E58-B83A-BE3CF139C8E3}" type="datetimeFigureOut">
              <a:rPr lang="en-GB" smtClean="0"/>
              <a:t>17/03/2021</a:t>
            </a:fld>
            <a:endParaRPr lang="en-GB"/>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56C516-B391-436A-B856-9D0DCBE3D218}" type="slidenum">
              <a:rPr lang="en-GB" smtClean="0"/>
              <a:t>‹#›</a:t>
            </a:fld>
            <a:endParaRPr lang="en-GB"/>
          </a:p>
        </p:txBody>
      </p:sp>
      <p:cxnSp>
        <p:nvCxnSpPr>
          <p:cNvPr id="8" name="Straight Connector 7"/>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99774"/>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5707" y="640080"/>
            <a:ext cx="4698966" cy="3034857"/>
          </a:xfrm>
        </p:spPr>
        <p:txBody>
          <a:bodyPr anchor="b">
            <a:normAutofit/>
          </a:bodyPr>
          <a:lstStyle/>
          <a:p>
            <a:r>
              <a:rPr lang="en-GB">
                <a:solidFill>
                  <a:srgbClr val="FFFFFF"/>
                </a:solidFill>
              </a:rPr>
              <a:t>Maths Parent support group</a:t>
            </a:r>
          </a:p>
        </p:txBody>
      </p:sp>
      <p:sp>
        <p:nvSpPr>
          <p:cNvPr id="3" name="Subtitle 2"/>
          <p:cNvSpPr>
            <a:spLocks noGrp="1"/>
          </p:cNvSpPr>
          <p:nvPr>
            <p:ph type="subTitle" idx="1"/>
          </p:nvPr>
        </p:nvSpPr>
        <p:spPr>
          <a:xfrm>
            <a:off x="479190" y="3849539"/>
            <a:ext cx="4640064" cy="2359417"/>
          </a:xfrm>
        </p:spPr>
        <p:txBody>
          <a:bodyPr anchor="t">
            <a:normAutofit/>
          </a:bodyPr>
          <a:lstStyle/>
          <a:p>
            <a:pPr algn="r"/>
            <a:r>
              <a:rPr lang="en-GB">
                <a:solidFill>
                  <a:srgbClr val="FFFFFF"/>
                </a:solidFill>
              </a:rPr>
              <a:t>Calculation policy</a:t>
            </a:r>
          </a:p>
          <a:p>
            <a:pPr algn="r"/>
            <a:r>
              <a:rPr lang="en-GB">
                <a:solidFill>
                  <a:srgbClr val="FFFFFF"/>
                </a:solidFill>
              </a:rPr>
              <a:t>Mrs Billington</a:t>
            </a:r>
          </a:p>
        </p:txBody>
      </p:sp>
      <p:pic>
        <p:nvPicPr>
          <p:cNvPr id="5" name="Picture 4">
            <a:extLst>
              <a:ext uri="{FF2B5EF4-FFF2-40B4-BE49-F238E27FC236}">
                <a16:creationId xmlns:a16="http://schemas.microsoft.com/office/drawing/2014/main" id="{0200D1ED-BDDA-43BE-92CD-499B0F34F61F}"/>
              </a:ext>
            </a:extLst>
          </p:cNvPr>
          <p:cNvPicPr>
            <a:picLocks noChangeAspect="1"/>
          </p:cNvPicPr>
          <p:nvPr/>
        </p:nvPicPr>
        <p:blipFill>
          <a:blip r:embed="rId2"/>
          <a:stretch>
            <a:fillRect/>
          </a:stretch>
        </p:blipFill>
        <p:spPr>
          <a:xfrm>
            <a:off x="6176686" y="484633"/>
            <a:ext cx="2398314" cy="1850128"/>
          </a:xfrm>
          <a:prstGeom prst="rect">
            <a:avLst/>
          </a:prstGeom>
        </p:spPr>
      </p:pic>
      <p:pic>
        <p:nvPicPr>
          <p:cNvPr id="4" name="Picture 3">
            <a:extLst>
              <a:ext uri="{FF2B5EF4-FFF2-40B4-BE49-F238E27FC236}">
                <a16:creationId xmlns:a16="http://schemas.microsoft.com/office/drawing/2014/main" id="{9FC0F16D-F469-4272-8C0F-5597297E7374}"/>
              </a:ext>
            </a:extLst>
          </p:cNvPr>
          <p:cNvPicPr>
            <a:picLocks noChangeAspect="1"/>
          </p:cNvPicPr>
          <p:nvPr/>
        </p:nvPicPr>
        <p:blipFill>
          <a:blip r:embed="rId3"/>
          <a:stretch>
            <a:fillRect/>
          </a:stretch>
        </p:blipFill>
        <p:spPr>
          <a:xfrm>
            <a:off x="5973617" y="2712568"/>
            <a:ext cx="2804453" cy="1416248"/>
          </a:xfrm>
          <a:prstGeom prst="rect">
            <a:avLst/>
          </a:prstGeom>
        </p:spPr>
      </p:pic>
      <p:pic>
        <p:nvPicPr>
          <p:cNvPr id="6" name="Picture 5">
            <a:extLst>
              <a:ext uri="{FF2B5EF4-FFF2-40B4-BE49-F238E27FC236}">
                <a16:creationId xmlns:a16="http://schemas.microsoft.com/office/drawing/2014/main" id="{87312078-9C68-4364-A45C-51F0967AF292}"/>
              </a:ext>
            </a:extLst>
          </p:cNvPr>
          <p:cNvPicPr>
            <a:picLocks noChangeAspect="1"/>
          </p:cNvPicPr>
          <p:nvPr/>
        </p:nvPicPr>
        <p:blipFill rotWithShape="1">
          <a:blip r:embed="rId4"/>
          <a:srcRect l="6951" t="20602" r="8048" b="22699"/>
          <a:stretch/>
        </p:blipFill>
        <p:spPr>
          <a:xfrm>
            <a:off x="6450778" y="4725144"/>
            <a:ext cx="1850129" cy="1850129"/>
          </a:xfrm>
          <a:prstGeom prst="rect">
            <a:avLst/>
          </a:prstGeom>
        </p:spPr>
      </p:pic>
    </p:spTree>
    <p:extLst>
      <p:ext uri="{BB962C8B-B14F-4D97-AF65-F5344CB8AC3E}">
        <p14:creationId xmlns:p14="http://schemas.microsoft.com/office/powerpoint/2010/main" val="50392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F4E9E7F5-EEE9-4014-95D2-B7756EA53E59}"/>
              </a:ext>
            </a:extLst>
          </p:cNvPr>
          <p:cNvSpPr>
            <a:spLocks noGrp="1" noChangeArrowheads="1"/>
          </p:cNvSpPr>
          <p:nvPr>
            <p:ph type="title"/>
          </p:nvPr>
        </p:nvSpPr>
        <p:spPr>
          <a:xfrm>
            <a:off x="723591" y="804333"/>
            <a:ext cx="2543925" cy="5249334"/>
          </a:xfrm>
        </p:spPr>
        <p:txBody>
          <a:bodyPr>
            <a:normAutofit/>
          </a:bodyPr>
          <a:lstStyle/>
          <a:p>
            <a:pPr algn="r" eaLnBrk="1" hangingPunct="1"/>
            <a:r>
              <a:rPr lang="en-GB" altLang="en-US"/>
              <a:t>Dyslexia</a:t>
            </a:r>
          </a:p>
        </p:txBody>
      </p:sp>
      <p:cxnSp>
        <p:nvCxnSpPr>
          <p:cNvPr id="74" name="Straight Connector 73">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291" name="Rectangle 3">
            <a:extLst>
              <a:ext uri="{FF2B5EF4-FFF2-40B4-BE49-F238E27FC236}">
                <a16:creationId xmlns:a16="http://schemas.microsoft.com/office/drawing/2014/main" id="{85908A3E-FFD5-4064-A3BA-A4E3F09CDB27}"/>
              </a:ext>
            </a:extLst>
          </p:cNvPr>
          <p:cNvSpPr>
            <a:spLocks noGrp="1" noChangeArrowheads="1"/>
          </p:cNvSpPr>
          <p:nvPr>
            <p:ph idx="1"/>
          </p:nvPr>
        </p:nvSpPr>
        <p:spPr>
          <a:xfrm>
            <a:off x="3749497" y="804333"/>
            <a:ext cx="4693291" cy="5249334"/>
          </a:xfrm>
        </p:spPr>
        <p:txBody>
          <a:bodyPr anchor="ctr">
            <a:normAutofit/>
          </a:bodyPr>
          <a:lstStyle/>
          <a:p>
            <a:pPr eaLnBrk="1" hangingPunct="1"/>
            <a:r>
              <a:rPr lang="en-GB" altLang="en-US"/>
              <a:t>For children with Dyslexia it can be very hard to work with number. Not all children have difficulties but quite often a short term working memory and difficulty organising data and ordering events can make it difficult to get the right answer.</a:t>
            </a:r>
          </a:p>
          <a:p>
            <a:pPr eaLnBrk="1" hangingPunct="1"/>
            <a:r>
              <a:rPr lang="en-GB" altLang="en-US"/>
              <a:t>Breaking down number problems into clear steps is the answer.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Effect transition="in" filter="fade">
                                      <p:cBhvr>
                                        <p:cTn id="14" dur="1000">
                                          <p:stCondLst>
                                            <p:cond delay="0"/>
                                          </p:stCondLst>
                                        </p:cTn>
                                        <p:tgtEl>
                                          <p:spTgt spid="1229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Effect transition="in" filter="fade">
                                      <p:cBhvr>
                                        <p:cTn id="19" dur="1000">
                                          <p:stCondLst>
                                            <p:cond delay="0"/>
                                          </p:stCondLst>
                                        </p:cTn>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65C50C-C138-4984-86E8-9A242FCD5190}"/>
              </a:ext>
            </a:extLst>
          </p:cNvPr>
          <p:cNvSpPr txBox="1"/>
          <p:nvPr/>
        </p:nvSpPr>
        <p:spPr>
          <a:xfrm>
            <a:off x="768096" y="585216"/>
            <a:ext cx="7290054"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chemeClr val="tx1">
                    <a:lumMod val="95000"/>
                    <a:lumOff val="5000"/>
                  </a:schemeClr>
                </a:solidFill>
                <a:latin typeface="+mj-lt"/>
                <a:ea typeface="+mj-ea"/>
                <a:cs typeface="+mj-cs"/>
              </a:rPr>
              <a:t>Autistic Spectrum Condition</a:t>
            </a:r>
          </a:p>
        </p:txBody>
      </p:sp>
      <p:graphicFrame>
        <p:nvGraphicFramePr>
          <p:cNvPr id="6" name="TextBox 2">
            <a:extLst>
              <a:ext uri="{FF2B5EF4-FFF2-40B4-BE49-F238E27FC236}">
                <a16:creationId xmlns:a16="http://schemas.microsoft.com/office/drawing/2014/main" id="{BC81CCB2-FCBB-45BF-AFFB-EA0BE33D2EDF}"/>
              </a:ext>
            </a:extLst>
          </p:cNvPr>
          <p:cNvGraphicFramePr/>
          <p:nvPr>
            <p:extLst>
              <p:ext uri="{D42A27DB-BD31-4B8C-83A1-F6EECF244321}">
                <p14:modId xmlns:p14="http://schemas.microsoft.com/office/powerpoint/2010/main" val="2220445134"/>
              </p:ext>
            </p:extLst>
          </p:nvPr>
        </p:nvGraphicFramePr>
        <p:xfrm>
          <a:off x="767953" y="2286000"/>
          <a:ext cx="7290197"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467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5870EA-4A9A-439A-B78C-00139A75FFB6}"/>
              </a:ext>
            </a:extLst>
          </p:cNvPr>
          <p:cNvSpPr txBox="1"/>
          <p:nvPr/>
        </p:nvSpPr>
        <p:spPr>
          <a:xfrm>
            <a:off x="768096" y="585216"/>
            <a:ext cx="7747254"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rgbClr val="FFFFFF"/>
                </a:solidFill>
                <a:latin typeface="+mj-lt"/>
                <a:ea typeface="+mj-ea"/>
                <a:cs typeface="+mj-cs"/>
              </a:rPr>
              <a:t>Learning Difficulties</a:t>
            </a:r>
          </a:p>
        </p:txBody>
      </p:sp>
      <p:sp>
        <p:nvSpPr>
          <p:cNvPr id="3" name="TextBox 2">
            <a:extLst>
              <a:ext uri="{FF2B5EF4-FFF2-40B4-BE49-F238E27FC236}">
                <a16:creationId xmlns:a16="http://schemas.microsoft.com/office/drawing/2014/main" id="{DEE4C612-0C7A-488E-9576-3CD360C25F61}"/>
              </a:ext>
            </a:extLst>
          </p:cNvPr>
          <p:cNvSpPr txBox="1"/>
          <p:nvPr/>
        </p:nvSpPr>
        <p:spPr>
          <a:xfrm>
            <a:off x="768096" y="2286000"/>
            <a:ext cx="7747254" cy="3862971"/>
          </a:xfrm>
          <a:prstGeom prst="rect">
            <a:avLst/>
          </a:prstGeom>
        </p:spPr>
        <p:txBody>
          <a:bodyPr vert="horz" lIns="45720" tIns="45720" rIns="45720" bIns="45720" rtlCol="0">
            <a:normAutofit/>
          </a:bodyPr>
          <a:lstStyle/>
          <a:p>
            <a:pPr defTabSz="914400">
              <a:lnSpc>
                <a:spcPct val="90000"/>
              </a:lnSpc>
              <a:spcAft>
                <a:spcPts val="600"/>
              </a:spcAft>
              <a:buClr>
                <a:schemeClr val="accent2"/>
              </a:buClr>
            </a:pPr>
            <a:r>
              <a:rPr lang="en-US" b="0" i="0">
                <a:solidFill>
                  <a:srgbClr val="FFFFFF"/>
                </a:solidFill>
                <a:effectLst/>
              </a:rPr>
              <a:t>Some of these learning difficulties can be effectively addressed, particularly with early interventions, and in some cases, these learning difficulties are also accompanied by strengths unique to autistic children and children with other Specific Learning difficulties (SPLD). Children with autism and other SPLD may be able to focus acutely on details but may lack the ability to pull back and see the big picture.</a:t>
            </a:r>
            <a:endParaRPr lang="en-US">
              <a:solidFill>
                <a:srgbClr val="FFFFFF"/>
              </a:solidFill>
            </a:endParaRPr>
          </a:p>
        </p:txBody>
      </p:sp>
    </p:spTree>
    <p:extLst>
      <p:ext uri="{BB962C8B-B14F-4D97-AF65-F5344CB8AC3E}">
        <p14:creationId xmlns:p14="http://schemas.microsoft.com/office/powerpoint/2010/main" val="124219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BE1BB-BFDB-4C29-A84C-C1718629B9AD}"/>
              </a:ext>
            </a:extLst>
          </p:cNvPr>
          <p:cNvSpPr txBox="1"/>
          <p:nvPr/>
        </p:nvSpPr>
        <p:spPr>
          <a:xfrm>
            <a:off x="342900" y="4960137"/>
            <a:ext cx="5829300" cy="146304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3100" cap="all" spc="200" dirty="0">
                <a:solidFill>
                  <a:srgbClr val="FFFFFF"/>
                </a:solidFill>
                <a:latin typeface="+mj-lt"/>
                <a:ea typeface="+mj-ea"/>
                <a:cs typeface="+mj-cs"/>
              </a:rPr>
              <a:t>Learning Objectives</a:t>
            </a:r>
          </a:p>
          <a:p>
            <a:pPr algn="r" defTabSz="914400">
              <a:lnSpc>
                <a:spcPct val="80000"/>
              </a:lnSpc>
              <a:spcBef>
                <a:spcPct val="0"/>
              </a:spcBef>
              <a:spcAft>
                <a:spcPts val="600"/>
              </a:spcAft>
            </a:pPr>
            <a:endParaRPr lang="en-US" sz="3100" cap="all" spc="200" dirty="0">
              <a:solidFill>
                <a:srgbClr val="FFFFFF"/>
              </a:solidFill>
              <a:latin typeface="+mj-lt"/>
              <a:ea typeface="+mj-ea"/>
              <a:cs typeface="+mj-cs"/>
            </a:endParaRPr>
          </a:p>
          <a:p>
            <a:pPr algn="r" defTabSz="914400">
              <a:lnSpc>
                <a:spcPct val="80000"/>
              </a:lnSpc>
              <a:spcBef>
                <a:spcPct val="0"/>
              </a:spcBef>
              <a:spcAft>
                <a:spcPts val="600"/>
              </a:spcAft>
            </a:pPr>
            <a:r>
              <a:rPr lang="en-US" sz="3100" cap="all" spc="200" dirty="0">
                <a:solidFill>
                  <a:srgbClr val="FFFFFF"/>
                </a:solidFill>
                <a:latin typeface="+mj-lt"/>
                <a:ea typeface="+mj-ea"/>
                <a:cs typeface="+mj-cs"/>
              </a:rPr>
              <a:t>What do we need to know?</a:t>
            </a:r>
          </a:p>
        </p:txBody>
      </p:sp>
      <p:pic>
        <p:nvPicPr>
          <p:cNvPr id="6" name="Graphic 5" descr="Classroom">
            <a:extLst>
              <a:ext uri="{FF2B5EF4-FFF2-40B4-BE49-F238E27FC236}">
                <a16:creationId xmlns:a16="http://schemas.microsoft.com/office/drawing/2014/main" id="{F895274E-7C2E-467C-BD71-B0C917326B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16595" y="640080"/>
            <a:ext cx="3306457" cy="3306457"/>
          </a:xfrm>
          <a:prstGeom prst="rect">
            <a:avLst/>
          </a:prstGeom>
        </p:spPr>
      </p:pic>
    </p:spTree>
    <p:extLst>
      <p:ext uri="{BB962C8B-B14F-4D97-AF65-F5344CB8AC3E}">
        <p14:creationId xmlns:p14="http://schemas.microsoft.com/office/powerpoint/2010/main" val="3938774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490066"/>
          </a:xfrm>
        </p:spPr>
        <p:txBody>
          <a:bodyPr>
            <a:normAutofit fontScale="90000"/>
          </a:bodyPr>
          <a:lstStyle/>
          <a:p>
            <a:r>
              <a:rPr lang="en-GB" dirty="0"/>
              <a:t>Maths STEPS</a:t>
            </a:r>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145" t="18826" r="5942" b="8013"/>
          <a:stretch/>
        </p:blipFill>
        <p:spPr bwMode="auto">
          <a:xfrm>
            <a:off x="179512" y="1124744"/>
            <a:ext cx="8784976"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191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333" t="20050" r="15063" b="8625"/>
          <a:stretch/>
        </p:blipFill>
        <p:spPr bwMode="auto">
          <a:xfrm>
            <a:off x="395535" y="332656"/>
            <a:ext cx="8372091"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717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850" t="17295" r="17472" b="8931"/>
          <a:stretch/>
        </p:blipFill>
        <p:spPr bwMode="auto">
          <a:xfrm>
            <a:off x="539552" y="404664"/>
            <a:ext cx="8401932"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771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022" t="17295" r="18849" b="41992"/>
          <a:stretch/>
        </p:blipFill>
        <p:spPr bwMode="auto">
          <a:xfrm>
            <a:off x="395536" y="692696"/>
            <a:ext cx="8568952" cy="446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645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986" t="18652" r="8468" b="4988"/>
          <a:stretch/>
        </p:blipFill>
        <p:spPr bwMode="auto">
          <a:xfrm>
            <a:off x="683568" y="764704"/>
            <a:ext cx="8007928" cy="558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188640"/>
            <a:ext cx="3384376" cy="369332"/>
          </a:xfrm>
          <a:prstGeom prst="rect">
            <a:avLst/>
          </a:prstGeom>
          <a:noFill/>
        </p:spPr>
        <p:txBody>
          <a:bodyPr wrap="square" rtlCol="0">
            <a:spAutoFit/>
          </a:bodyPr>
          <a:lstStyle/>
          <a:p>
            <a:r>
              <a:rPr lang="en-GB" dirty="0"/>
              <a:t>Key stage 1</a:t>
            </a:r>
          </a:p>
        </p:txBody>
      </p:sp>
    </p:spTree>
    <p:extLst>
      <p:ext uri="{BB962C8B-B14F-4D97-AF65-F5344CB8AC3E}">
        <p14:creationId xmlns:p14="http://schemas.microsoft.com/office/powerpoint/2010/main" val="4152933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777" t="15873" r="7857" b="11112"/>
          <a:stretch/>
        </p:blipFill>
        <p:spPr bwMode="auto">
          <a:xfrm>
            <a:off x="323528" y="620688"/>
            <a:ext cx="8374742" cy="5341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50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A170D5E-A4A4-407C-9896-E973A1D7F3C0}"/>
              </a:ext>
            </a:extLst>
          </p:cNvPr>
          <p:cNvSpPr>
            <a:spLocks noGrp="1" noChangeArrowheads="1"/>
          </p:cNvSpPr>
          <p:nvPr>
            <p:ph type="title"/>
          </p:nvPr>
        </p:nvSpPr>
        <p:spPr>
          <a:xfrm>
            <a:off x="723591" y="804333"/>
            <a:ext cx="2476809" cy="5249334"/>
          </a:xfrm>
        </p:spPr>
        <p:txBody>
          <a:bodyPr>
            <a:normAutofit/>
          </a:bodyPr>
          <a:lstStyle/>
          <a:p>
            <a:pPr algn="r" eaLnBrk="1" hangingPunct="1"/>
            <a:r>
              <a:rPr lang="en-GB" altLang="en-US" dirty="0">
                <a:solidFill>
                  <a:srgbClr val="FFFFFF"/>
                </a:solidFill>
              </a:rPr>
              <a:t>Welcome </a:t>
            </a:r>
          </a:p>
        </p:txBody>
      </p:sp>
      <p:sp>
        <p:nvSpPr>
          <p:cNvPr id="3075" name="Rectangle 3">
            <a:extLst>
              <a:ext uri="{FF2B5EF4-FFF2-40B4-BE49-F238E27FC236}">
                <a16:creationId xmlns:a16="http://schemas.microsoft.com/office/drawing/2014/main" id="{9E20A48F-741D-430C-BFA1-8AEE2D060955}"/>
              </a:ext>
            </a:extLst>
          </p:cNvPr>
          <p:cNvSpPr>
            <a:spLocks noGrp="1" noChangeArrowheads="1"/>
          </p:cNvSpPr>
          <p:nvPr>
            <p:ph idx="1"/>
          </p:nvPr>
        </p:nvSpPr>
        <p:spPr>
          <a:xfrm>
            <a:off x="3832411" y="804333"/>
            <a:ext cx="4610377" cy="5249334"/>
          </a:xfrm>
        </p:spPr>
        <p:txBody>
          <a:bodyPr anchor="ctr">
            <a:normAutofit/>
          </a:bodyPr>
          <a:lstStyle/>
          <a:p>
            <a:pPr eaLnBrk="1" hangingPunct="1"/>
            <a:r>
              <a:rPr lang="en-GB" altLang="en-US" u="sng" dirty="0"/>
              <a:t>Objectives for this meeting.</a:t>
            </a:r>
          </a:p>
          <a:p>
            <a:pPr eaLnBrk="1" hangingPunct="1"/>
            <a:r>
              <a:rPr lang="en-GB" altLang="en-US" dirty="0"/>
              <a:t> To introduce parents and carers to a quick review of maths taught in school today and show a range of teaching strategies used for working out maths number problems.</a:t>
            </a:r>
          </a:p>
          <a:p>
            <a:pPr eaLnBrk="1" hangingPunct="1"/>
            <a:r>
              <a:rPr lang="en-GB" altLang="en-US" dirty="0"/>
              <a:t>To discuss dyslexia and maths.</a:t>
            </a:r>
          </a:p>
          <a:p>
            <a:pPr eaLnBrk="1" hangingPunct="1"/>
            <a:r>
              <a:rPr lang="en-GB" altLang="en-US" dirty="0"/>
              <a:t>To discuss dyscalculia and maths.</a:t>
            </a:r>
          </a:p>
          <a:p>
            <a:pPr eaLnBrk="1" hangingPunct="1"/>
            <a:r>
              <a:rPr lang="en-GB" altLang="en-US" dirty="0"/>
              <a:t>To discuss ASC and maths.</a:t>
            </a:r>
          </a:p>
          <a:p>
            <a:pPr eaLnBrk="1" hangingPunct="1"/>
            <a:r>
              <a:rPr lang="en-GB" altLang="en-US" dirty="0"/>
              <a:t>To give helpful ideas and suggestions to help your child at home with number 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 calcmode="lin" valueType="num">
                                      <p:cBhvr additive="base">
                                        <p:cTn id="11"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xEl>
                                              <p:pRg st="1" end="1"/>
                                            </p:txEl>
                                          </p:spTgt>
                                        </p:tgtEl>
                                        <p:attrNameLst>
                                          <p:attrName>style.visibility</p:attrName>
                                        </p:attrNameLst>
                                      </p:cBhvr>
                                      <p:to>
                                        <p:strVal val="visible"/>
                                      </p:to>
                                    </p:set>
                                    <p:anim calcmode="lin" valueType="num">
                                      <p:cBhvr additive="base">
                                        <p:cTn id="17"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075">
                                            <p:txEl>
                                              <p:pRg st="2" end="2"/>
                                            </p:txEl>
                                          </p:spTgt>
                                        </p:tgtEl>
                                        <p:attrNameLst>
                                          <p:attrName>style.visibility</p:attrName>
                                        </p:attrNameLst>
                                      </p:cBhvr>
                                      <p:to>
                                        <p:strVal val="visible"/>
                                      </p:to>
                                    </p:set>
                                    <p:anim calcmode="lin" valueType="num">
                                      <p:cBhvr additive="base">
                                        <p:cTn id="23"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075">
                                            <p:txEl>
                                              <p:pRg st="3" end="3"/>
                                            </p:txEl>
                                          </p:spTgt>
                                        </p:tgtEl>
                                        <p:attrNameLst>
                                          <p:attrName>style.visibility</p:attrName>
                                        </p:attrNameLst>
                                      </p:cBhvr>
                                      <p:to>
                                        <p:strVal val="visible"/>
                                      </p:to>
                                    </p:set>
                                    <p:anim calcmode="lin" valueType="num">
                                      <p:cBhvr additive="base">
                                        <p:cTn id="29"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75">
                                            <p:txEl>
                                              <p:pRg st="4" end="4"/>
                                            </p:txEl>
                                          </p:spTgt>
                                        </p:tgtEl>
                                        <p:attrNameLst>
                                          <p:attrName>style.visibility</p:attrName>
                                        </p:attrNameLst>
                                      </p:cBhvr>
                                      <p:to>
                                        <p:strVal val="visible"/>
                                      </p:to>
                                    </p:set>
                                    <p:anim calcmode="lin" valueType="num">
                                      <p:cBhvr additive="base">
                                        <p:cTn id="35"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075">
                                            <p:txEl>
                                              <p:pRg st="5" end="5"/>
                                            </p:txEl>
                                          </p:spTgt>
                                        </p:tgtEl>
                                        <p:attrNameLst>
                                          <p:attrName>style.visibility</p:attrName>
                                        </p:attrNameLst>
                                      </p:cBhvr>
                                      <p:to>
                                        <p:strVal val="visible"/>
                                      </p:to>
                                    </p:set>
                                    <p:anim calcmode="lin" valueType="num">
                                      <p:cBhvr additive="base">
                                        <p:cTn id="4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62" t="16865" r="9527" b="3779"/>
          <a:stretch/>
        </p:blipFill>
        <p:spPr bwMode="auto">
          <a:xfrm>
            <a:off x="303668" y="260648"/>
            <a:ext cx="8318920"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601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08" t="24799" r="8080" b="10318"/>
          <a:stretch/>
        </p:blipFill>
        <p:spPr bwMode="auto">
          <a:xfrm>
            <a:off x="683568" y="693742"/>
            <a:ext cx="8028384" cy="574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6" y="328246"/>
            <a:ext cx="1656184" cy="369332"/>
          </a:xfrm>
          <a:prstGeom prst="rect">
            <a:avLst/>
          </a:prstGeom>
          <a:noFill/>
        </p:spPr>
        <p:txBody>
          <a:bodyPr wrap="square" rtlCol="0">
            <a:spAutoFit/>
          </a:bodyPr>
          <a:lstStyle/>
          <a:p>
            <a:r>
              <a:rPr lang="en-GB" dirty="0"/>
              <a:t>Key stage 2</a:t>
            </a:r>
          </a:p>
        </p:txBody>
      </p:sp>
    </p:spTree>
    <p:extLst>
      <p:ext uri="{BB962C8B-B14F-4D97-AF65-F5344CB8AC3E}">
        <p14:creationId xmlns:p14="http://schemas.microsoft.com/office/powerpoint/2010/main" val="4201923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77" t="17423" r="6296" b="6251"/>
          <a:stretch/>
        </p:blipFill>
        <p:spPr bwMode="auto">
          <a:xfrm>
            <a:off x="443344" y="665018"/>
            <a:ext cx="8552585" cy="5860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207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88" t="18254" r="4872" b="23682"/>
          <a:stretch/>
        </p:blipFill>
        <p:spPr bwMode="auto">
          <a:xfrm>
            <a:off x="395536" y="404664"/>
            <a:ext cx="8748463" cy="547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065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95" t="20437" r="8305" b="24801"/>
          <a:stretch/>
        </p:blipFill>
        <p:spPr bwMode="auto">
          <a:xfrm>
            <a:off x="179512" y="548680"/>
            <a:ext cx="841828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419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84" t="19642" r="4957" b="21826"/>
          <a:stretch/>
        </p:blipFill>
        <p:spPr bwMode="auto">
          <a:xfrm>
            <a:off x="395536" y="548680"/>
            <a:ext cx="8490857"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356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474409434"/>
              </p:ext>
            </p:extLst>
          </p:nvPr>
        </p:nvGraphicFramePr>
        <p:xfrm>
          <a:off x="561975" y="590550"/>
          <a:ext cx="8020050" cy="5676900"/>
        </p:xfrm>
        <a:graphic>
          <a:graphicData uri="http://schemas.openxmlformats.org/presentationml/2006/ole">
            <mc:AlternateContent xmlns:mc="http://schemas.openxmlformats.org/markup-compatibility/2006">
              <mc:Choice xmlns:v="urn:schemas-microsoft-com:vml" Requires="v">
                <p:oleObj name="Acrobat Document" r:id="rId2" imgW="8020012" imgH="5676671" progId="AcroExch.Document.DC">
                  <p:embed/>
                </p:oleObj>
              </mc:Choice>
              <mc:Fallback>
                <p:oleObj name="Acrobat Document" r:id="rId2" imgW="8020012" imgH="5676671" progId="AcroExch.Document.DC">
                  <p:embed/>
                  <p:pic>
                    <p:nvPicPr>
                      <p:cNvPr id="0" name=""/>
                      <p:cNvPicPr/>
                      <p:nvPr/>
                    </p:nvPicPr>
                    <p:blipFill>
                      <a:blip r:embed="rId3"/>
                      <a:stretch>
                        <a:fillRect/>
                      </a:stretch>
                    </p:blipFill>
                    <p:spPr>
                      <a:xfrm>
                        <a:off x="561975" y="590550"/>
                        <a:ext cx="8020050" cy="5676900"/>
                      </a:xfrm>
                      <a:prstGeom prst="rect">
                        <a:avLst/>
                      </a:prstGeom>
                    </p:spPr>
                  </p:pic>
                </p:oleObj>
              </mc:Fallback>
            </mc:AlternateContent>
          </a:graphicData>
        </a:graphic>
      </p:graphicFrame>
    </p:spTree>
    <p:extLst>
      <p:ext uri="{BB962C8B-B14F-4D97-AF65-F5344CB8AC3E}">
        <p14:creationId xmlns:p14="http://schemas.microsoft.com/office/powerpoint/2010/main" val="2515149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33" t="10516" r="14997" b="11111"/>
          <a:stretch/>
        </p:blipFill>
        <p:spPr bwMode="auto">
          <a:xfrm>
            <a:off x="107504" y="188640"/>
            <a:ext cx="8882743" cy="5733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103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14" t="13095" r="18455" b="15278"/>
          <a:stretch/>
        </p:blipFill>
        <p:spPr bwMode="auto">
          <a:xfrm>
            <a:off x="406399" y="809171"/>
            <a:ext cx="8331201" cy="523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796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8" t="15476" r="19571" b="20635"/>
          <a:stretch/>
        </p:blipFill>
        <p:spPr bwMode="auto">
          <a:xfrm>
            <a:off x="395535" y="332656"/>
            <a:ext cx="8530935"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549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Contents</a:t>
            </a:r>
          </a:p>
        </p:txBody>
      </p:sp>
      <p:graphicFrame>
        <p:nvGraphicFramePr>
          <p:cNvPr id="5" name="Content Placeholder 2">
            <a:extLst>
              <a:ext uri="{FF2B5EF4-FFF2-40B4-BE49-F238E27FC236}">
                <a16:creationId xmlns:a16="http://schemas.microsoft.com/office/drawing/2014/main" id="{FB054728-746F-495F-979A-C49A957BC087}"/>
              </a:ext>
            </a:extLst>
          </p:cNvPr>
          <p:cNvGraphicFramePr>
            <a:graphicFrameLocks noGrp="1"/>
          </p:cNvGraphicFramePr>
          <p:nvPr>
            <p:ph idx="1"/>
            <p:extLst>
              <p:ext uri="{D42A27DB-BD31-4B8C-83A1-F6EECF244321}">
                <p14:modId xmlns:p14="http://schemas.microsoft.com/office/powerpoint/2010/main" val="1838839554"/>
              </p:ext>
            </p:extLst>
          </p:nvPr>
        </p:nvGraphicFramePr>
        <p:xfrm>
          <a:off x="768350" y="2286000"/>
          <a:ext cx="7289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9062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52" t="9524" r="17117" b="9921"/>
          <a:stretch/>
        </p:blipFill>
        <p:spPr bwMode="auto">
          <a:xfrm>
            <a:off x="251520" y="404664"/>
            <a:ext cx="8708571" cy="58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830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79" t="12302" r="19124" b="12698"/>
          <a:stretch/>
        </p:blipFill>
        <p:spPr bwMode="auto">
          <a:xfrm>
            <a:off x="323528" y="260648"/>
            <a:ext cx="8484371"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609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45" t="17460" r="18966" b="15719"/>
          <a:stretch/>
        </p:blipFill>
        <p:spPr bwMode="auto">
          <a:xfrm>
            <a:off x="395536" y="404664"/>
            <a:ext cx="8351652" cy="553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094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18" t="10119" r="19459" b="14682"/>
          <a:stretch/>
        </p:blipFill>
        <p:spPr bwMode="auto">
          <a:xfrm>
            <a:off x="323528" y="404664"/>
            <a:ext cx="8447314" cy="550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856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21" t="17262" r="18567" b="14880"/>
          <a:stretch/>
        </p:blipFill>
        <p:spPr bwMode="auto">
          <a:xfrm>
            <a:off x="251520" y="947056"/>
            <a:ext cx="8432801" cy="496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8962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92" t="15281" r="16830" b="12585"/>
          <a:stretch/>
        </p:blipFill>
        <p:spPr bwMode="auto">
          <a:xfrm>
            <a:off x="467544" y="404664"/>
            <a:ext cx="8352928" cy="5405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3366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28" t="12898" r="18679" b="16865"/>
          <a:stretch/>
        </p:blipFill>
        <p:spPr bwMode="auto">
          <a:xfrm>
            <a:off x="251520" y="548680"/>
            <a:ext cx="8534400" cy="513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037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29" t="14287" r="19013" b="18452"/>
          <a:stretch/>
        </p:blipFill>
        <p:spPr bwMode="auto">
          <a:xfrm>
            <a:off x="179512" y="476672"/>
            <a:ext cx="8490857"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272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21" t="14683" r="18009" b="13095"/>
          <a:stretch/>
        </p:blipFill>
        <p:spPr bwMode="auto">
          <a:xfrm>
            <a:off x="395536" y="332656"/>
            <a:ext cx="8505372" cy="528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130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02" t="15674" r="19347" b="14286"/>
          <a:stretch/>
        </p:blipFill>
        <p:spPr bwMode="auto">
          <a:xfrm>
            <a:off x="467544" y="342853"/>
            <a:ext cx="8229601" cy="5123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71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3C9D-4C6D-430E-B732-6A82A4946BB3}"/>
              </a:ext>
            </a:extLst>
          </p:cNvPr>
          <p:cNvSpPr>
            <a:spLocks noGrp="1" noChangeArrowheads="1"/>
          </p:cNvSpPr>
          <p:nvPr>
            <p:ph type="title"/>
          </p:nvPr>
        </p:nvSpPr>
        <p:spPr>
          <a:xfrm>
            <a:off x="768096" y="585216"/>
            <a:ext cx="2834314" cy="1499616"/>
          </a:xfrm>
        </p:spPr>
        <p:txBody>
          <a:bodyPr>
            <a:normAutofit/>
          </a:bodyPr>
          <a:lstStyle/>
          <a:p>
            <a:r>
              <a:rPr lang="en-GB" altLang="en-US" sz="3800" dirty="0">
                <a:solidFill>
                  <a:srgbClr val="FFFFFF"/>
                </a:solidFill>
              </a:rPr>
              <a:t>Maths subjects</a:t>
            </a:r>
          </a:p>
        </p:txBody>
      </p:sp>
      <p:sp>
        <p:nvSpPr>
          <p:cNvPr id="3" name="Content Placeholder 2">
            <a:extLst>
              <a:ext uri="{FF2B5EF4-FFF2-40B4-BE49-F238E27FC236}">
                <a16:creationId xmlns:a16="http://schemas.microsoft.com/office/drawing/2014/main" id="{8B04C7FC-741D-4603-92EF-303B52111302}"/>
              </a:ext>
            </a:extLst>
          </p:cNvPr>
          <p:cNvSpPr>
            <a:spLocks noGrp="1"/>
          </p:cNvSpPr>
          <p:nvPr>
            <p:ph idx="1"/>
          </p:nvPr>
        </p:nvSpPr>
        <p:spPr>
          <a:xfrm>
            <a:off x="768096" y="2286000"/>
            <a:ext cx="2843784" cy="3931920"/>
          </a:xfrm>
        </p:spPr>
        <p:txBody>
          <a:bodyPr>
            <a:normAutofit/>
          </a:bodyPr>
          <a:lstStyle/>
          <a:p>
            <a:pPr>
              <a:defRPr/>
            </a:pPr>
            <a:r>
              <a:rPr lang="en-GB" sz="1600">
                <a:solidFill>
                  <a:srgbClr val="FFFFFF"/>
                </a:solidFill>
              </a:rPr>
              <a:t>Within school we aim to give a broad coverage of topics:</a:t>
            </a:r>
          </a:p>
          <a:p>
            <a:pPr>
              <a:defRPr/>
            </a:pPr>
            <a:r>
              <a:rPr lang="en-GB" sz="1600">
                <a:solidFill>
                  <a:srgbClr val="FFFFFF"/>
                </a:solidFill>
              </a:rPr>
              <a:t>Number and the number system</a:t>
            </a:r>
          </a:p>
          <a:p>
            <a:pPr>
              <a:defRPr/>
            </a:pPr>
            <a:r>
              <a:rPr lang="en-GB" sz="1600">
                <a:solidFill>
                  <a:srgbClr val="FFFFFF"/>
                </a:solidFill>
              </a:rPr>
              <a:t>Shape space and measure</a:t>
            </a:r>
          </a:p>
          <a:p>
            <a:pPr>
              <a:defRPr/>
            </a:pPr>
            <a:r>
              <a:rPr lang="en-GB" sz="1600">
                <a:solidFill>
                  <a:srgbClr val="FFFFFF"/>
                </a:solidFill>
              </a:rPr>
              <a:t>Data Handling</a:t>
            </a:r>
          </a:p>
          <a:p>
            <a:pPr>
              <a:defRPr/>
            </a:pPr>
            <a:r>
              <a:rPr lang="en-GB" sz="1600">
                <a:solidFill>
                  <a:srgbClr val="FFFFFF"/>
                </a:solidFill>
              </a:rPr>
              <a:t>Using and applying</a:t>
            </a:r>
          </a:p>
          <a:p>
            <a:pPr>
              <a:defRPr/>
            </a:pPr>
            <a:endParaRPr lang="en-GB" sz="1600" dirty="0">
              <a:solidFill>
                <a:srgbClr val="FFFFFF"/>
              </a:solidFill>
            </a:endParaRPr>
          </a:p>
          <a:p>
            <a:pPr marL="0" indent="0">
              <a:buFontTx/>
              <a:buNone/>
              <a:defRPr/>
            </a:pPr>
            <a:endParaRPr lang="en-GB" sz="1600" dirty="0">
              <a:solidFill>
                <a:srgbClr val="FFFFFF"/>
              </a:solidFill>
            </a:endParaRPr>
          </a:p>
        </p:txBody>
      </p:sp>
      <p:pic>
        <p:nvPicPr>
          <p:cNvPr id="16387" name="Picture 3">
            <a:extLst>
              <a:ext uri="{FF2B5EF4-FFF2-40B4-BE49-F238E27FC236}">
                <a16:creationId xmlns:a16="http://schemas.microsoft.com/office/drawing/2014/main" id="{6EAB2095-2E47-4595-B5B7-B00B619966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342710" y="1084280"/>
            <a:ext cx="2484792" cy="183874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a:extLst>
              <a:ext uri="{FF2B5EF4-FFF2-40B4-BE49-F238E27FC236}">
                <a16:creationId xmlns:a16="http://schemas.microsoft.com/office/drawing/2014/main" id="{42A8ECAC-E030-4969-A65D-E962EF0DCD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86650" y="1382693"/>
            <a:ext cx="1221581" cy="12552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a:extLst>
              <a:ext uri="{FF2B5EF4-FFF2-40B4-BE49-F238E27FC236}">
                <a16:creationId xmlns:a16="http://schemas.microsoft.com/office/drawing/2014/main" id="{42C0B417-9676-4867-9402-FA2D1A82A30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21403" y="4850387"/>
            <a:ext cx="2118634" cy="10805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a:extLst>
              <a:ext uri="{FF2B5EF4-FFF2-40B4-BE49-F238E27FC236}">
                <a16:creationId xmlns:a16="http://schemas.microsoft.com/office/drawing/2014/main" id="{87754789-C2A4-44B4-B0D1-F19B7F4DEC4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10103" y="4797017"/>
            <a:ext cx="1598573" cy="119638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86"/>
                                        </p:tgtEl>
                                        <p:attrNameLst>
                                          <p:attrName>style.visibility</p:attrName>
                                        </p:attrNameLst>
                                      </p:cBhvr>
                                      <p:to>
                                        <p:strVal val="visible"/>
                                      </p:to>
                                    </p:set>
                                    <p:anim calcmode="lin" valueType="num">
                                      <p:cBhvr additive="base">
                                        <p:cTn id="25" dur="500" fill="hold"/>
                                        <p:tgtEl>
                                          <p:spTgt spid="16386"/>
                                        </p:tgtEl>
                                        <p:attrNameLst>
                                          <p:attrName>ppt_x</p:attrName>
                                        </p:attrNameLst>
                                      </p:cBhvr>
                                      <p:tavLst>
                                        <p:tav tm="0">
                                          <p:val>
                                            <p:strVal val="#ppt_x"/>
                                          </p:val>
                                        </p:tav>
                                        <p:tav tm="100000">
                                          <p:val>
                                            <p:strVal val="#ppt_x"/>
                                          </p:val>
                                        </p:tav>
                                      </p:tavLst>
                                    </p:anim>
                                    <p:anim calcmode="lin" valueType="num">
                                      <p:cBhvr additive="base">
                                        <p:cTn id="26"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387"/>
                                        </p:tgtEl>
                                        <p:attrNameLst>
                                          <p:attrName>style.visibility</p:attrName>
                                        </p:attrNameLst>
                                      </p:cBhvr>
                                      <p:to>
                                        <p:strVal val="visible"/>
                                      </p:to>
                                    </p:set>
                                    <p:anim calcmode="lin" valueType="num">
                                      <p:cBhvr additive="base">
                                        <p:cTn id="37" dur="500" fill="hold"/>
                                        <p:tgtEl>
                                          <p:spTgt spid="16387"/>
                                        </p:tgtEl>
                                        <p:attrNameLst>
                                          <p:attrName>ppt_x</p:attrName>
                                        </p:attrNameLst>
                                      </p:cBhvr>
                                      <p:tavLst>
                                        <p:tav tm="0">
                                          <p:val>
                                            <p:strVal val="#ppt_x"/>
                                          </p:val>
                                        </p:tav>
                                        <p:tav tm="100000">
                                          <p:val>
                                            <p:strVal val="#ppt_x"/>
                                          </p:val>
                                        </p:tav>
                                      </p:tavLst>
                                    </p:anim>
                                    <p:anim calcmode="lin" valueType="num">
                                      <p:cBhvr additive="base">
                                        <p:cTn id="3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388"/>
                                        </p:tgtEl>
                                        <p:attrNameLst>
                                          <p:attrName>style.visibility</p:attrName>
                                        </p:attrNameLst>
                                      </p:cBhvr>
                                      <p:to>
                                        <p:strVal val="visible"/>
                                      </p:to>
                                    </p:set>
                                    <p:anim calcmode="lin" valueType="num">
                                      <p:cBhvr additive="base">
                                        <p:cTn id="49" dur="500" fill="hold"/>
                                        <p:tgtEl>
                                          <p:spTgt spid="16388"/>
                                        </p:tgtEl>
                                        <p:attrNameLst>
                                          <p:attrName>ppt_x</p:attrName>
                                        </p:attrNameLst>
                                      </p:cBhvr>
                                      <p:tavLst>
                                        <p:tav tm="0">
                                          <p:val>
                                            <p:strVal val="#ppt_x"/>
                                          </p:val>
                                        </p:tav>
                                        <p:tav tm="100000">
                                          <p:val>
                                            <p:strVal val="#ppt_x"/>
                                          </p:val>
                                        </p:tav>
                                      </p:tavLst>
                                    </p:anim>
                                    <p:anim calcmode="lin" valueType="num">
                                      <p:cBhvr additive="base">
                                        <p:cTn id="50"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390"/>
                                        </p:tgtEl>
                                        <p:attrNameLst>
                                          <p:attrName>style.visibility</p:attrName>
                                        </p:attrNameLst>
                                      </p:cBhvr>
                                      <p:to>
                                        <p:strVal val="visible"/>
                                      </p:to>
                                    </p:set>
                                    <p:anim calcmode="lin" valueType="num">
                                      <p:cBhvr additive="base">
                                        <p:cTn id="61" dur="500" fill="hold"/>
                                        <p:tgtEl>
                                          <p:spTgt spid="16390"/>
                                        </p:tgtEl>
                                        <p:attrNameLst>
                                          <p:attrName>ppt_x</p:attrName>
                                        </p:attrNameLst>
                                      </p:cBhvr>
                                      <p:tavLst>
                                        <p:tav tm="0">
                                          <p:val>
                                            <p:strVal val="#ppt_x"/>
                                          </p:val>
                                        </p:tav>
                                        <p:tav tm="100000">
                                          <p:val>
                                            <p:strVal val="#ppt_x"/>
                                          </p:val>
                                        </p:tav>
                                      </p:tavLst>
                                    </p:anim>
                                    <p:anim calcmode="lin" valueType="num">
                                      <p:cBhvr additive="base">
                                        <p:cTn id="6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25" t="12699" r="18232" b="11111"/>
          <a:stretch/>
        </p:blipFill>
        <p:spPr bwMode="auto">
          <a:xfrm>
            <a:off x="467544" y="332656"/>
            <a:ext cx="8345715" cy="557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581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vert="horz" lIns="91440" tIns="45720" rIns="91440" bIns="45720" rtlCol="0" anchor="ctr">
            <a:normAutofit/>
          </a:bodyPr>
          <a:lstStyle/>
          <a:p>
            <a:pPr algn="r"/>
            <a:r>
              <a:rPr lang="en-US" sz="5000" spc="200">
                <a:solidFill>
                  <a:srgbClr val="FFFFFF"/>
                </a:solidFill>
              </a:rPr>
              <a:t>Order Visual</a:t>
            </a:r>
          </a:p>
        </p:txBody>
      </p:sp>
      <p:pic>
        <p:nvPicPr>
          <p:cNvPr id="12290" name="Picture 2" descr="Numicon guide for parents | Oxford Ow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707" y="1300485"/>
            <a:ext cx="8188233" cy="198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186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vert="horz" lIns="91440" tIns="45720" rIns="91440" bIns="45720" rtlCol="0" anchor="ctr">
            <a:normAutofit/>
          </a:bodyPr>
          <a:lstStyle/>
          <a:p>
            <a:pPr algn="r"/>
            <a:r>
              <a:rPr lang="en-US" sz="5000" spc="200">
                <a:solidFill>
                  <a:srgbClr val="FFFFFF"/>
                </a:solidFill>
              </a:rPr>
              <a:t>Base Ten</a:t>
            </a:r>
          </a:p>
        </p:txBody>
      </p:sp>
      <p:pic>
        <p:nvPicPr>
          <p:cNvPr id="13314" name="Picture 2" descr="Building with Base Ten Blocks – ABHetzel.co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4385" y="640080"/>
            <a:ext cx="4990877" cy="330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102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vert="horz" lIns="91440" tIns="45720" rIns="91440" bIns="45720" rtlCol="0" anchor="ctr">
            <a:normAutofit/>
          </a:bodyPr>
          <a:lstStyle/>
          <a:p>
            <a:pPr algn="r"/>
            <a:r>
              <a:rPr lang="en-US" sz="5000" spc="200">
                <a:solidFill>
                  <a:srgbClr val="FFFFFF"/>
                </a:solidFill>
              </a:rPr>
              <a:t>Numicon</a:t>
            </a:r>
          </a:p>
        </p:txBody>
      </p:sp>
      <p:pic>
        <p:nvPicPr>
          <p:cNvPr id="11266" name="Picture 2" descr="NUMICON- COUNTING- MATHEMATICS- LAMINATED A4 POSTER | eBa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02318" y="640080"/>
            <a:ext cx="4935010" cy="330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423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vert="horz" lIns="91440" tIns="45720" rIns="91440" bIns="45720" rtlCol="0" anchor="ctr">
            <a:normAutofit/>
          </a:bodyPr>
          <a:lstStyle/>
          <a:p>
            <a:pPr algn="r"/>
            <a:r>
              <a:rPr lang="en-US" sz="5000" spc="200">
                <a:solidFill>
                  <a:srgbClr val="FFFFFF"/>
                </a:solidFill>
              </a:rPr>
              <a:t>Base Ten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4390" y="640080"/>
            <a:ext cx="5930866" cy="33064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7919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vert="horz" lIns="91440" tIns="45720" rIns="91440" bIns="45720" rtlCol="0" anchor="ctr">
            <a:normAutofit/>
          </a:bodyPr>
          <a:lstStyle/>
          <a:p>
            <a:pPr algn="r"/>
            <a:r>
              <a:rPr lang="en-US" sz="5000" spc="200"/>
              <a:t>Cubes</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003" b="21997"/>
          <a:stretch/>
        </p:blipFill>
        <p:spPr bwMode="auto">
          <a:xfrm>
            <a:off x="20" y="10"/>
            <a:ext cx="9143980" cy="4571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50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261757" y="640080"/>
            <a:ext cx="4402110" cy="3652405"/>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3800" b="1" cap="all" spc="200">
                <a:solidFill>
                  <a:schemeClr val="tx1">
                    <a:lumMod val="85000"/>
                    <a:lumOff val="15000"/>
                  </a:schemeClr>
                </a:solidFill>
                <a:latin typeface="+mj-lt"/>
                <a:ea typeface="+mj-ea"/>
                <a:cs typeface="+mj-cs"/>
              </a:rPr>
              <a:t>Number Array</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04" r="23383" b="-2"/>
          <a:stretch/>
        </p:blipFill>
        <p:spPr bwMode="auto">
          <a:xfrm>
            <a:off x="475499" y="620720"/>
            <a:ext cx="2995456" cy="55977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779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vert="horz" lIns="91440" tIns="45720" rIns="91440" bIns="45720" rtlCol="0" anchor="ctr">
            <a:normAutofit/>
          </a:bodyPr>
          <a:lstStyle/>
          <a:p>
            <a:pPr algn="r"/>
            <a:r>
              <a:rPr lang="en-US" sz="5000" spc="200">
                <a:solidFill>
                  <a:srgbClr val="FFFFFF"/>
                </a:solidFill>
              </a:rPr>
              <a:t>Real Life Maths</a:t>
            </a:r>
          </a:p>
        </p:txBody>
      </p:sp>
      <p:pic>
        <p:nvPicPr>
          <p:cNvPr id="3" name="Picture 2">
            <a:extLst>
              <a:ext uri="{FF2B5EF4-FFF2-40B4-BE49-F238E27FC236}">
                <a16:creationId xmlns:a16="http://schemas.microsoft.com/office/drawing/2014/main" id="{4C5AD72F-BDF5-44FF-A892-155439115668}"/>
              </a:ext>
            </a:extLst>
          </p:cNvPr>
          <p:cNvPicPr>
            <a:picLocks noChangeAspect="1"/>
          </p:cNvPicPr>
          <p:nvPr/>
        </p:nvPicPr>
        <p:blipFill>
          <a:blip r:embed="rId2"/>
          <a:stretch>
            <a:fillRect/>
          </a:stretch>
        </p:blipFill>
        <p:spPr>
          <a:xfrm>
            <a:off x="1263366" y="640080"/>
            <a:ext cx="6612914" cy="3306457"/>
          </a:xfrm>
          <a:prstGeom prst="rect">
            <a:avLst/>
          </a:prstGeom>
        </p:spPr>
      </p:pic>
    </p:spTree>
    <p:extLst>
      <p:ext uri="{BB962C8B-B14F-4D97-AF65-F5344CB8AC3E}">
        <p14:creationId xmlns:p14="http://schemas.microsoft.com/office/powerpoint/2010/main" val="2355423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1544-B7A7-4CA3-BF29-2686F36DF773}"/>
              </a:ext>
            </a:extLst>
          </p:cNvPr>
          <p:cNvSpPr>
            <a:spLocks noGrp="1"/>
          </p:cNvSpPr>
          <p:nvPr>
            <p:ph type="title"/>
          </p:nvPr>
        </p:nvSpPr>
        <p:spPr>
          <a:xfrm>
            <a:off x="342900" y="4960137"/>
            <a:ext cx="5829300" cy="1463040"/>
          </a:xfrm>
        </p:spPr>
        <p:txBody>
          <a:bodyPr vert="horz" lIns="91440" tIns="45720" rIns="91440" bIns="45720" rtlCol="0" anchor="ctr">
            <a:normAutofit/>
          </a:bodyPr>
          <a:lstStyle/>
          <a:p>
            <a:pPr algn="r"/>
            <a:r>
              <a:rPr lang="en-US" sz="5000" spc="200">
                <a:solidFill>
                  <a:srgbClr val="FFFFFF"/>
                </a:solidFill>
              </a:rPr>
              <a:t>Real life problems</a:t>
            </a:r>
          </a:p>
        </p:txBody>
      </p:sp>
      <p:pic>
        <p:nvPicPr>
          <p:cNvPr id="4" name="Picture 3">
            <a:extLst>
              <a:ext uri="{FF2B5EF4-FFF2-40B4-BE49-F238E27FC236}">
                <a16:creationId xmlns:a16="http://schemas.microsoft.com/office/drawing/2014/main" id="{DBE51D4E-76E6-482A-B857-F3BBA47A084C}"/>
              </a:ext>
            </a:extLst>
          </p:cNvPr>
          <p:cNvPicPr>
            <a:picLocks noChangeAspect="1"/>
          </p:cNvPicPr>
          <p:nvPr/>
        </p:nvPicPr>
        <p:blipFill rotWithShape="1">
          <a:blip r:embed="rId2"/>
          <a:srcRect l="13776" t="12201" r="16138" b="5200"/>
          <a:stretch/>
        </p:blipFill>
        <p:spPr>
          <a:xfrm>
            <a:off x="2075992" y="640080"/>
            <a:ext cx="4987663" cy="3306457"/>
          </a:xfrm>
          <a:prstGeom prst="rect">
            <a:avLst/>
          </a:prstGeom>
        </p:spPr>
      </p:pic>
    </p:spTree>
    <p:extLst>
      <p:ext uri="{BB962C8B-B14F-4D97-AF65-F5344CB8AC3E}">
        <p14:creationId xmlns:p14="http://schemas.microsoft.com/office/powerpoint/2010/main" val="175604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DBC8E0-4AEF-41CC-AC5D-F007B1450E79}"/>
              </a:ext>
            </a:extLst>
          </p:cNvPr>
          <p:cNvSpPr txBox="1"/>
          <p:nvPr/>
        </p:nvSpPr>
        <p:spPr>
          <a:xfrm>
            <a:off x="541137" y="332656"/>
            <a:ext cx="4894959" cy="6832640"/>
          </a:xfrm>
          <a:prstGeom prst="rect">
            <a:avLst/>
          </a:prstGeom>
          <a:noFill/>
        </p:spPr>
        <p:txBody>
          <a:bodyPr wrap="square" rtlCol="0">
            <a:spAutoFit/>
          </a:bodyPr>
          <a:lstStyle/>
          <a:p>
            <a:r>
              <a:rPr lang="en-GB" sz="2400" b="1" dirty="0">
                <a:latin typeface="Comic Sans MS" panose="030F0702030302020204" pitchFamily="66" charset="0"/>
              </a:rPr>
              <a:t>Real Life Maths</a:t>
            </a:r>
          </a:p>
          <a:p>
            <a:endParaRPr lang="en-GB" sz="2400" dirty="0">
              <a:latin typeface="Comic Sans MS" panose="030F0702030302020204" pitchFamily="66" charset="0"/>
            </a:endParaRPr>
          </a:p>
          <a:p>
            <a:pPr marL="285750" indent="-285750">
              <a:buFont typeface="Arial" panose="020B0604020202020204" pitchFamily="34" charset="0"/>
              <a:buChar char="•"/>
            </a:pPr>
            <a:r>
              <a:rPr lang="en-GB" dirty="0">
                <a:latin typeface="Comic Sans MS" panose="030F0702030302020204" pitchFamily="66" charset="0"/>
              </a:rPr>
              <a:t>Look at products in your cupboards. Arrange them from lightest to heaviest.</a:t>
            </a:r>
          </a:p>
          <a:p>
            <a:pPr marL="285750" indent="-285750">
              <a:buFont typeface="Arial" panose="020B0604020202020204" pitchFamily="34" charset="0"/>
              <a:buChar char="•"/>
            </a:pPr>
            <a:r>
              <a:rPr lang="en-GB" dirty="0">
                <a:latin typeface="Comic Sans MS" panose="030F0702030302020204" pitchFamily="66" charset="0"/>
              </a:rPr>
              <a:t>Find the measurements on the packaging and discuss the different units of measure.</a:t>
            </a:r>
          </a:p>
          <a:p>
            <a:pPr marL="285750" indent="-285750">
              <a:buFont typeface="Arial" panose="020B0604020202020204" pitchFamily="34" charset="0"/>
              <a:buChar char="•"/>
            </a:pPr>
            <a:r>
              <a:rPr lang="en-GB" dirty="0">
                <a:latin typeface="Comic Sans MS" panose="030F0702030302020204" pitchFamily="66" charset="0"/>
              </a:rPr>
              <a:t>Keep milk bottles to measure out liquids</a:t>
            </a:r>
          </a:p>
          <a:p>
            <a:pPr marL="285750" indent="-285750">
              <a:buFont typeface="Arial" panose="020B0604020202020204" pitchFamily="34" charset="0"/>
              <a:buChar char="•"/>
            </a:pPr>
            <a:endParaRPr lang="en-GB" dirty="0">
              <a:latin typeface="Comic Sans MS" panose="030F0702030302020204" pitchFamily="66" charset="0"/>
            </a:endParaRPr>
          </a:p>
          <a:p>
            <a:pPr marL="285750" indent="-285750">
              <a:buFont typeface="Arial" panose="020B0604020202020204" pitchFamily="34" charset="0"/>
              <a:buChar char="•"/>
            </a:pPr>
            <a:r>
              <a:rPr lang="en-GB" dirty="0">
                <a:latin typeface="Comic Sans MS" panose="030F0702030302020204" pitchFamily="66" charset="0"/>
              </a:rPr>
              <a:t>Use products in the cupboard to play shop.</a:t>
            </a:r>
          </a:p>
          <a:p>
            <a:pPr marL="285750" indent="-285750">
              <a:buFont typeface="Arial" panose="020B0604020202020204" pitchFamily="34" charset="0"/>
              <a:buChar char="•"/>
            </a:pPr>
            <a:r>
              <a:rPr lang="en-GB" dirty="0">
                <a:latin typeface="Comic Sans MS" panose="030F0702030302020204" pitchFamily="66" charset="0"/>
              </a:rPr>
              <a:t>Encourage the children to look at coins. Match what they are worth with cubes or pasta </a:t>
            </a:r>
          </a:p>
          <a:p>
            <a:pPr marL="285750" indent="-285750">
              <a:buFont typeface="Arial" panose="020B0604020202020204" pitchFamily="34" charset="0"/>
              <a:buChar char="•"/>
            </a:pPr>
            <a:r>
              <a:rPr lang="en-GB" dirty="0" err="1">
                <a:latin typeface="Comic Sans MS" panose="030F0702030302020204" pitchFamily="66" charset="0"/>
              </a:rPr>
              <a:t>E.g</a:t>
            </a:r>
            <a:r>
              <a:rPr lang="en-GB" dirty="0">
                <a:latin typeface="Comic Sans MS" panose="030F0702030302020204" pitchFamily="66" charset="0"/>
              </a:rPr>
              <a:t> 5p = five cubes</a:t>
            </a:r>
          </a:p>
          <a:p>
            <a:r>
              <a:rPr lang="en-GB" dirty="0">
                <a:latin typeface="Comic Sans MS" panose="030F0702030302020204" pitchFamily="66" charset="0"/>
              </a:rPr>
              <a:t>Talk about change and how to work it out.</a:t>
            </a:r>
          </a:p>
          <a:p>
            <a:endParaRPr lang="en-GB" dirty="0">
              <a:latin typeface="Comic Sans MS" panose="030F0702030302020204" pitchFamily="66" charset="0"/>
            </a:endParaRPr>
          </a:p>
          <a:p>
            <a:r>
              <a:rPr lang="en-GB" dirty="0">
                <a:latin typeface="Comic Sans MS" panose="030F0702030302020204" pitchFamily="66" charset="0"/>
              </a:rPr>
              <a:t>Measure cushion covers / curtains / rugs etc</a:t>
            </a:r>
          </a:p>
          <a:p>
            <a:r>
              <a:rPr lang="en-GB" dirty="0">
                <a:latin typeface="Comic Sans MS" panose="030F0702030302020204" pitchFamily="66" charset="0"/>
              </a:rPr>
              <a:t>Discuss how and why we would need to know these things.</a:t>
            </a:r>
          </a:p>
          <a:p>
            <a:endParaRPr lang="en-GB" sz="2400" dirty="0">
              <a:latin typeface="Comic Sans MS" panose="030F0702030302020204" pitchFamily="66" charset="0"/>
            </a:endParaRPr>
          </a:p>
          <a:p>
            <a:pPr marL="285750" indent="-285750">
              <a:buFont typeface="Arial" panose="020B0604020202020204" pitchFamily="34" charset="0"/>
              <a:buChar char="•"/>
            </a:pPr>
            <a:endParaRPr lang="en-GB" sz="2400" dirty="0">
              <a:latin typeface="Comic Sans MS" panose="030F0702030302020204" pitchFamily="66" charset="0"/>
            </a:endParaRPr>
          </a:p>
        </p:txBody>
      </p:sp>
      <p:pic>
        <p:nvPicPr>
          <p:cNvPr id="5" name="Picture 4">
            <a:extLst>
              <a:ext uri="{FF2B5EF4-FFF2-40B4-BE49-F238E27FC236}">
                <a16:creationId xmlns:a16="http://schemas.microsoft.com/office/drawing/2014/main" id="{CD259AB8-15F0-43FF-BC19-320556EC835C}"/>
              </a:ext>
            </a:extLst>
          </p:cNvPr>
          <p:cNvPicPr>
            <a:picLocks noChangeAspect="1"/>
          </p:cNvPicPr>
          <p:nvPr/>
        </p:nvPicPr>
        <p:blipFill>
          <a:blip r:embed="rId2"/>
          <a:stretch>
            <a:fillRect/>
          </a:stretch>
        </p:blipFill>
        <p:spPr>
          <a:xfrm>
            <a:off x="5940152" y="310973"/>
            <a:ext cx="2808312" cy="1873122"/>
          </a:xfrm>
          <a:prstGeom prst="rect">
            <a:avLst/>
          </a:prstGeom>
        </p:spPr>
      </p:pic>
      <p:pic>
        <p:nvPicPr>
          <p:cNvPr id="6" name="Picture 5">
            <a:extLst>
              <a:ext uri="{FF2B5EF4-FFF2-40B4-BE49-F238E27FC236}">
                <a16:creationId xmlns:a16="http://schemas.microsoft.com/office/drawing/2014/main" id="{6BB3DB4F-09A8-425D-BA5A-D5F8E3DE6430}"/>
              </a:ext>
            </a:extLst>
          </p:cNvPr>
          <p:cNvPicPr>
            <a:picLocks noChangeAspect="1"/>
          </p:cNvPicPr>
          <p:nvPr/>
        </p:nvPicPr>
        <p:blipFill>
          <a:blip r:embed="rId3"/>
          <a:stretch>
            <a:fillRect/>
          </a:stretch>
        </p:blipFill>
        <p:spPr>
          <a:xfrm>
            <a:off x="5817122" y="2564904"/>
            <a:ext cx="3054372" cy="1873123"/>
          </a:xfrm>
          <a:prstGeom prst="rect">
            <a:avLst/>
          </a:prstGeom>
        </p:spPr>
      </p:pic>
      <p:pic>
        <p:nvPicPr>
          <p:cNvPr id="7" name="Picture 6">
            <a:extLst>
              <a:ext uri="{FF2B5EF4-FFF2-40B4-BE49-F238E27FC236}">
                <a16:creationId xmlns:a16="http://schemas.microsoft.com/office/drawing/2014/main" id="{0D167B8C-8517-4E19-8E71-C131A5D06E22}"/>
              </a:ext>
            </a:extLst>
          </p:cNvPr>
          <p:cNvPicPr>
            <a:picLocks noChangeAspect="1"/>
          </p:cNvPicPr>
          <p:nvPr/>
        </p:nvPicPr>
        <p:blipFill>
          <a:blip r:embed="rId4"/>
          <a:stretch>
            <a:fillRect/>
          </a:stretch>
        </p:blipFill>
        <p:spPr>
          <a:xfrm>
            <a:off x="5940152" y="4818836"/>
            <a:ext cx="2856358" cy="1428179"/>
          </a:xfrm>
          <a:prstGeom prst="rect">
            <a:avLst/>
          </a:prstGeom>
        </p:spPr>
      </p:pic>
    </p:spTree>
    <p:extLst>
      <p:ext uri="{BB962C8B-B14F-4D97-AF65-F5344CB8AC3E}">
        <p14:creationId xmlns:p14="http://schemas.microsoft.com/office/powerpoint/2010/main" val="251520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FEDB-EEC2-426C-8CB2-B743859A0C33}"/>
              </a:ext>
            </a:extLst>
          </p:cNvPr>
          <p:cNvSpPr>
            <a:spLocks noGrp="1" noChangeArrowheads="1"/>
          </p:cNvSpPr>
          <p:nvPr>
            <p:ph type="title"/>
          </p:nvPr>
        </p:nvSpPr>
        <p:spPr>
          <a:xfrm>
            <a:off x="393192" y="4767072"/>
            <a:ext cx="4945641" cy="1625210"/>
          </a:xfrm>
        </p:spPr>
        <p:txBody>
          <a:bodyPr>
            <a:normAutofit/>
          </a:bodyPr>
          <a:lstStyle/>
          <a:p>
            <a:pPr algn="r"/>
            <a:r>
              <a:rPr lang="en-GB" altLang="en-US">
                <a:solidFill>
                  <a:srgbClr val="FFFFFF"/>
                </a:solidFill>
              </a:rPr>
              <a:t>Number and the number system</a:t>
            </a:r>
          </a:p>
        </p:txBody>
      </p:sp>
      <p:sp>
        <p:nvSpPr>
          <p:cNvPr id="3" name="Content Placeholder 2">
            <a:extLst>
              <a:ext uri="{FF2B5EF4-FFF2-40B4-BE49-F238E27FC236}">
                <a16:creationId xmlns:a16="http://schemas.microsoft.com/office/drawing/2014/main" id="{6814F444-2DBD-44D6-AD14-6A11E5F1D355}"/>
              </a:ext>
            </a:extLst>
          </p:cNvPr>
          <p:cNvSpPr>
            <a:spLocks noGrp="1" noChangeArrowheads="1"/>
          </p:cNvSpPr>
          <p:nvPr>
            <p:ph idx="1"/>
          </p:nvPr>
        </p:nvSpPr>
        <p:spPr>
          <a:xfrm>
            <a:off x="6021989" y="917725"/>
            <a:ext cx="2568554" cy="4852362"/>
          </a:xfrm>
        </p:spPr>
        <p:txBody>
          <a:bodyPr anchor="ctr">
            <a:normAutofit/>
          </a:bodyPr>
          <a:lstStyle/>
          <a:p>
            <a:r>
              <a:rPr lang="en-GB" altLang="en-US">
                <a:solidFill>
                  <a:srgbClr val="FFFFFF"/>
                </a:solidFill>
              </a:rPr>
              <a:t>Number bonds</a:t>
            </a:r>
          </a:p>
          <a:p>
            <a:r>
              <a:rPr lang="en-GB" altLang="en-US">
                <a:solidFill>
                  <a:srgbClr val="FFFFFF"/>
                </a:solidFill>
              </a:rPr>
              <a:t>Adding 1,2,3 etc subtracting 1,2,3 </a:t>
            </a:r>
          </a:p>
          <a:p>
            <a:r>
              <a:rPr lang="en-GB" altLang="en-US">
                <a:solidFill>
                  <a:srgbClr val="FFFFFF"/>
                </a:solidFill>
              </a:rPr>
              <a:t>Adding several numbers</a:t>
            </a:r>
          </a:p>
          <a:p>
            <a:r>
              <a:rPr lang="en-GB" altLang="en-US">
                <a:solidFill>
                  <a:srgbClr val="FFFFFF"/>
                </a:solidFill>
              </a:rPr>
              <a:t>Number sequences</a:t>
            </a:r>
          </a:p>
          <a:p>
            <a:r>
              <a:rPr lang="en-GB" altLang="en-US">
                <a:solidFill>
                  <a:srgbClr val="FFFFFF"/>
                </a:solidFill>
              </a:rPr>
              <a:t>Multiples</a:t>
            </a:r>
          </a:p>
          <a:p>
            <a:r>
              <a:rPr lang="en-GB" altLang="en-US">
                <a:solidFill>
                  <a:srgbClr val="FFFFFF"/>
                </a:solidFill>
              </a:rPr>
              <a:t>X division + -  Four operations</a:t>
            </a:r>
          </a:p>
          <a:p>
            <a:endParaRPr lang="en-GB" altLang="en-US">
              <a:solidFill>
                <a:srgbClr val="FFFFFF"/>
              </a:solidFill>
            </a:endParaRPr>
          </a:p>
        </p:txBody>
      </p:sp>
      <p:pic>
        <p:nvPicPr>
          <p:cNvPr id="17410" name="Picture 2">
            <a:extLst>
              <a:ext uri="{FF2B5EF4-FFF2-40B4-BE49-F238E27FC236}">
                <a16:creationId xmlns:a16="http://schemas.microsoft.com/office/drawing/2014/main" id="{8ED480D9-5118-4F10-A0E1-A34821CFD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8" r="2" b="2"/>
          <a:stretch/>
        </p:blipFill>
        <p:spPr bwMode="auto">
          <a:xfrm>
            <a:off x="245660" y="321733"/>
            <a:ext cx="5293729" cy="41073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410"/>
                                        </p:tgtEl>
                                        <p:attrNameLst>
                                          <p:attrName>style.visibility</p:attrName>
                                        </p:attrNameLst>
                                      </p:cBhvr>
                                      <p:to>
                                        <p:strVal val="visible"/>
                                      </p:to>
                                    </p:set>
                                    <p:anim calcmode="lin" valueType="num">
                                      <p:cBhvr additive="base">
                                        <p:cTn id="37" dur="500" fill="hold"/>
                                        <p:tgtEl>
                                          <p:spTgt spid="17410"/>
                                        </p:tgtEl>
                                        <p:attrNameLst>
                                          <p:attrName>ppt_x</p:attrName>
                                        </p:attrNameLst>
                                      </p:cBhvr>
                                      <p:tavLst>
                                        <p:tav tm="0">
                                          <p:val>
                                            <p:strVal val="#ppt_x"/>
                                          </p:val>
                                        </p:tav>
                                        <p:tav tm="100000">
                                          <p:val>
                                            <p:strVal val="#ppt_x"/>
                                          </p:val>
                                        </p:tav>
                                      </p:tavLst>
                                    </p:anim>
                                    <p:anim calcmode="lin" valueType="num">
                                      <p:cBhvr additive="base">
                                        <p:cTn id="3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7940D-A060-42EA-ADD4-14E145AD9503}"/>
              </a:ext>
            </a:extLst>
          </p:cNvPr>
          <p:cNvSpPr>
            <a:spLocks noGrp="1"/>
          </p:cNvSpPr>
          <p:nvPr>
            <p:ph type="title"/>
          </p:nvPr>
        </p:nvSpPr>
        <p:spPr>
          <a:xfrm>
            <a:off x="768096" y="585216"/>
            <a:ext cx="3021239" cy="1499616"/>
          </a:xfrm>
        </p:spPr>
        <p:txBody>
          <a:bodyPr vert="horz" lIns="91440" tIns="45720" rIns="91440" bIns="45720" rtlCol="0" anchor="ctr">
            <a:normAutofit/>
          </a:bodyPr>
          <a:lstStyle/>
          <a:p>
            <a:r>
              <a:rPr lang="en-US" sz="4200">
                <a:solidFill>
                  <a:srgbClr val="FFFFFF"/>
                </a:solidFill>
              </a:rPr>
              <a:t>REAL LIFE MATHS</a:t>
            </a:r>
          </a:p>
        </p:txBody>
      </p:sp>
      <p:sp>
        <p:nvSpPr>
          <p:cNvPr id="4" name="TextBox 3">
            <a:extLst>
              <a:ext uri="{FF2B5EF4-FFF2-40B4-BE49-F238E27FC236}">
                <a16:creationId xmlns:a16="http://schemas.microsoft.com/office/drawing/2014/main" id="{4A90F72E-475D-4ACA-AC68-2E4BA9042970}"/>
              </a:ext>
            </a:extLst>
          </p:cNvPr>
          <p:cNvSpPr txBox="1"/>
          <p:nvPr/>
        </p:nvSpPr>
        <p:spPr>
          <a:xfrm>
            <a:off x="768096" y="2286000"/>
            <a:ext cx="2843784" cy="3931920"/>
          </a:xfrm>
          <a:prstGeom prst="rect">
            <a:avLst/>
          </a:prstGeom>
        </p:spPr>
        <p:txBody>
          <a:bodyPr vert="horz" lIns="45720" tIns="45720" rIns="45720" bIns="45720" rtlCol="0">
            <a:normAutofit/>
          </a:bodyPr>
          <a:lstStyle/>
          <a:p>
            <a:pPr indent="-228600" defTabSz="914400">
              <a:lnSpc>
                <a:spcPct val="90000"/>
              </a:lnSpc>
              <a:spcAft>
                <a:spcPts val="600"/>
              </a:spcAft>
              <a:buClr>
                <a:schemeClr val="accent2"/>
              </a:buClr>
              <a:buFont typeface="Arial" panose="020B0604020202020204" pitchFamily="34" charset="0"/>
              <a:buChar char="•"/>
            </a:pPr>
            <a:r>
              <a:rPr lang="en-US" sz="1600">
                <a:solidFill>
                  <a:srgbClr val="FFFFFF"/>
                </a:solidFill>
              </a:rPr>
              <a:t>Make a daily timetable to order events.</a:t>
            </a:r>
          </a:p>
          <a:p>
            <a:pPr indent="-228600" defTabSz="914400">
              <a:lnSpc>
                <a:spcPct val="90000"/>
              </a:lnSpc>
              <a:spcAft>
                <a:spcPts val="600"/>
              </a:spcAft>
              <a:buClr>
                <a:schemeClr val="accent2"/>
              </a:buClr>
              <a:buFont typeface="Arial" panose="020B0604020202020204" pitchFamily="34" charset="0"/>
              <a:buChar char="•"/>
            </a:pPr>
            <a:r>
              <a:rPr lang="en-US" sz="1600">
                <a:solidFill>
                  <a:srgbClr val="FFFFFF"/>
                </a:solidFill>
              </a:rPr>
              <a:t>Learn the days of the week </a:t>
            </a:r>
          </a:p>
          <a:p>
            <a:pPr indent="-228600" defTabSz="914400">
              <a:lnSpc>
                <a:spcPct val="90000"/>
              </a:lnSpc>
              <a:spcAft>
                <a:spcPts val="600"/>
              </a:spcAft>
              <a:buClr>
                <a:schemeClr val="accent2"/>
              </a:buClr>
              <a:buFont typeface="Arial" panose="020B0604020202020204" pitchFamily="34" charset="0"/>
              <a:buChar char="•"/>
            </a:pPr>
            <a:r>
              <a:rPr lang="en-US" sz="1600">
                <a:solidFill>
                  <a:srgbClr val="FFFFFF"/>
                </a:solidFill>
              </a:rPr>
              <a:t>Months of a year</a:t>
            </a:r>
          </a:p>
          <a:p>
            <a:pPr indent="-228600" defTabSz="914400">
              <a:lnSpc>
                <a:spcPct val="90000"/>
              </a:lnSpc>
              <a:spcAft>
                <a:spcPts val="600"/>
              </a:spcAft>
              <a:buClr>
                <a:schemeClr val="accent2"/>
              </a:buClr>
              <a:buFont typeface="Arial" panose="020B0604020202020204" pitchFamily="34" charset="0"/>
              <a:buChar char="•"/>
            </a:pPr>
            <a:endParaRPr lang="en-US" sz="1600">
              <a:solidFill>
                <a:srgbClr val="FFFFFF"/>
              </a:solidFill>
            </a:endParaRPr>
          </a:p>
          <a:p>
            <a:pPr indent="-228600" defTabSz="914400">
              <a:lnSpc>
                <a:spcPct val="90000"/>
              </a:lnSpc>
              <a:spcAft>
                <a:spcPts val="600"/>
              </a:spcAft>
              <a:buClr>
                <a:schemeClr val="accent2"/>
              </a:buClr>
              <a:buFont typeface="Arial" panose="020B0604020202020204" pitchFamily="34" charset="0"/>
              <a:buChar char="•"/>
            </a:pPr>
            <a:r>
              <a:rPr lang="en-US" sz="1600">
                <a:solidFill>
                  <a:srgbClr val="FFFFFF"/>
                </a:solidFill>
              </a:rPr>
              <a:t>The number of days / months </a:t>
            </a:r>
          </a:p>
          <a:p>
            <a:pPr indent="-228600" defTabSz="914400">
              <a:lnSpc>
                <a:spcPct val="90000"/>
              </a:lnSpc>
              <a:spcAft>
                <a:spcPts val="600"/>
              </a:spcAft>
              <a:buClr>
                <a:schemeClr val="accent2"/>
              </a:buClr>
              <a:buFont typeface="Arial" panose="020B0604020202020204" pitchFamily="34" charset="0"/>
              <a:buChar char="•"/>
            </a:pPr>
            <a:endParaRPr lang="en-US" sz="1600">
              <a:solidFill>
                <a:srgbClr val="FFFFFF"/>
              </a:solidFill>
            </a:endParaRPr>
          </a:p>
          <a:p>
            <a:pPr indent="-228600" defTabSz="914400">
              <a:lnSpc>
                <a:spcPct val="90000"/>
              </a:lnSpc>
              <a:spcAft>
                <a:spcPts val="600"/>
              </a:spcAft>
              <a:buClr>
                <a:schemeClr val="accent2"/>
              </a:buClr>
              <a:buFont typeface="Arial" panose="020B0604020202020204" pitchFamily="34" charset="0"/>
              <a:buChar char="•"/>
            </a:pPr>
            <a:r>
              <a:rPr lang="en-US" sz="1600">
                <a:solidFill>
                  <a:srgbClr val="FFFFFF"/>
                </a:solidFill>
              </a:rPr>
              <a:t>Minutes in an hour</a:t>
            </a:r>
          </a:p>
          <a:p>
            <a:pPr indent="-228600" defTabSz="914400">
              <a:lnSpc>
                <a:spcPct val="90000"/>
              </a:lnSpc>
              <a:spcAft>
                <a:spcPts val="600"/>
              </a:spcAft>
              <a:buClr>
                <a:schemeClr val="accent2"/>
              </a:buClr>
              <a:buFont typeface="Arial" panose="020B0604020202020204" pitchFamily="34" charset="0"/>
              <a:buChar char="•"/>
            </a:pPr>
            <a:r>
              <a:rPr lang="en-US" sz="1600">
                <a:solidFill>
                  <a:srgbClr val="FFFFFF"/>
                </a:solidFill>
              </a:rPr>
              <a:t>Seconds in a minute</a:t>
            </a:r>
          </a:p>
          <a:p>
            <a:pPr indent="-228600" defTabSz="914400">
              <a:lnSpc>
                <a:spcPct val="90000"/>
              </a:lnSpc>
              <a:spcAft>
                <a:spcPts val="600"/>
              </a:spcAft>
              <a:buClr>
                <a:schemeClr val="accent2"/>
              </a:buClr>
              <a:buFont typeface="Arial" panose="020B0604020202020204" pitchFamily="34" charset="0"/>
              <a:buChar char="•"/>
            </a:pPr>
            <a:r>
              <a:rPr lang="en-US" sz="1600">
                <a:solidFill>
                  <a:srgbClr val="FFFFFF"/>
                </a:solidFill>
              </a:rPr>
              <a:t>Hours in  a day</a:t>
            </a:r>
          </a:p>
          <a:p>
            <a:pPr indent="-228600" defTabSz="914400">
              <a:lnSpc>
                <a:spcPct val="90000"/>
              </a:lnSpc>
              <a:spcAft>
                <a:spcPts val="600"/>
              </a:spcAft>
              <a:buClr>
                <a:schemeClr val="accent2"/>
              </a:buClr>
              <a:buFont typeface="Arial" panose="020B0604020202020204" pitchFamily="34" charset="0"/>
              <a:buChar char="•"/>
            </a:pPr>
            <a:endParaRPr lang="en-US" sz="1600">
              <a:solidFill>
                <a:srgbClr val="FFFFFF"/>
              </a:solidFill>
            </a:endParaRPr>
          </a:p>
          <a:p>
            <a:pPr indent="-228600" defTabSz="914400">
              <a:lnSpc>
                <a:spcPct val="90000"/>
              </a:lnSpc>
              <a:spcAft>
                <a:spcPts val="600"/>
              </a:spcAft>
              <a:buClr>
                <a:schemeClr val="accent2"/>
              </a:buClr>
              <a:buFont typeface="Arial" panose="020B0604020202020204" pitchFamily="34" charset="0"/>
              <a:buChar char="•"/>
            </a:pPr>
            <a:r>
              <a:rPr lang="en-US" sz="1600">
                <a:solidFill>
                  <a:srgbClr val="FFFFFF"/>
                </a:solidFill>
              </a:rPr>
              <a:t>Look at timetables and work out journey times etc.</a:t>
            </a:r>
          </a:p>
          <a:p>
            <a:pPr indent="-228600" defTabSz="914400">
              <a:lnSpc>
                <a:spcPct val="90000"/>
              </a:lnSpc>
              <a:spcAft>
                <a:spcPts val="600"/>
              </a:spcAft>
              <a:buClr>
                <a:schemeClr val="accent2"/>
              </a:buClr>
              <a:buFont typeface="Arial" panose="020B0604020202020204" pitchFamily="34" charset="0"/>
              <a:buChar char="•"/>
            </a:pPr>
            <a:endParaRPr lang="en-US" sz="1600">
              <a:solidFill>
                <a:srgbClr val="FFFFFF"/>
              </a:solidFill>
            </a:endParaRPr>
          </a:p>
        </p:txBody>
      </p:sp>
      <p:pic>
        <p:nvPicPr>
          <p:cNvPr id="7170" name="Picture 2" descr="Months Of The Year | Learning Videos For Toddlers - YouTube">
            <a:extLst>
              <a:ext uri="{FF2B5EF4-FFF2-40B4-BE49-F238E27FC236}">
                <a16:creationId xmlns:a16="http://schemas.microsoft.com/office/drawing/2014/main" id="{A519B859-AEAD-482D-B310-1DECB61C5FD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39" r="31258" b="2"/>
          <a:stretch/>
        </p:blipFill>
        <p:spPr bwMode="auto">
          <a:xfrm>
            <a:off x="4220119" y="321731"/>
            <a:ext cx="2848683" cy="36748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 circle&#10;&#10;Description automatically generated">
            <a:extLst>
              <a:ext uri="{FF2B5EF4-FFF2-40B4-BE49-F238E27FC236}">
                <a16:creationId xmlns:a16="http://schemas.microsoft.com/office/drawing/2014/main" id="{22B5C4F1-807D-46B5-8190-809C1180449F}"/>
              </a:ext>
            </a:extLst>
          </p:cNvPr>
          <p:cNvPicPr>
            <a:picLocks noChangeAspect="1"/>
          </p:cNvPicPr>
          <p:nvPr/>
        </p:nvPicPr>
        <p:blipFill rotWithShape="1">
          <a:blip r:embed="rId3"/>
          <a:srcRect l="18018" r="19255" b="-4"/>
          <a:stretch/>
        </p:blipFill>
        <p:spPr>
          <a:xfrm>
            <a:off x="7187510" y="321734"/>
            <a:ext cx="1715191" cy="2727667"/>
          </a:xfrm>
          <a:prstGeom prst="rect">
            <a:avLst/>
          </a:prstGeom>
        </p:spPr>
      </p:pic>
      <p:pic>
        <p:nvPicPr>
          <p:cNvPr id="5" name="Picture 4" descr="Application&#10;&#10;Description automatically generated with medium confidence">
            <a:extLst>
              <a:ext uri="{FF2B5EF4-FFF2-40B4-BE49-F238E27FC236}">
                <a16:creationId xmlns:a16="http://schemas.microsoft.com/office/drawing/2014/main" id="{FC1F5999-6DE4-4EC3-8DAC-46765F6BF71C}"/>
              </a:ext>
            </a:extLst>
          </p:cNvPr>
          <p:cNvPicPr>
            <a:picLocks noChangeAspect="1"/>
          </p:cNvPicPr>
          <p:nvPr/>
        </p:nvPicPr>
        <p:blipFill rotWithShape="1">
          <a:blip r:embed="rId4"/>
          <a:srcRect l="23720" r="23504" b="6"/>
          <a:stretch/>
        </p:blipFill>
        <p:spPr>
          <a:xfrm>
            <a:off x="7187509" y="3210266"/>
            <a:ext cx="1715191" cy="3249800"/>
          </a:xfrm>
          <a:prstGeom prst="rect">
            <a:avLst/>
          </a:prstGeom>
        </p:spPr>
      </p:pic>
      <p:pic>
        <p:nvPicPr>
          <p:cNvPr id="3" name="Picture 2" descr="Table&#10;&#10;Description automatically generated">
            <a:extLst>
              <a:ext uri="{FF2B5EF4-FFF2-40B4-BE49-F238E27FC236}">
                <a16:creationId xmlns:a16="http://schemas.microsoft.com/office/drawing/2014/main" id="{EC8E2AD4-31D4-4E93-9D80-6BC6BCE99FDD}"/>
              </a:ext>
            </a:extLst>
          </p:cNvPr>
          <p:cNvPicPr>
            <a:picLocks noChangeAspect="1"/>
          </p:cNvPicPr>
          <p:nvPr/>
        </p:nvPicPr>
        <p:blipFill rotWithShape="1">
          <a:blip r:embed="rId5"/>
          <a:srcRect t="8219" r="-2" b="37575"/>
          <a:stretch/>
        </p:blipFill>
        <p:spPr>
          <a:xfrm>
            <a:off x="4220117" y="4157449"/>
            <a:ext cx="2848685" cy="2313255"/>
          </a:xfrm>
          <a:prstGeom prst="rect">
            <a:avLst/>
          </a:prstGeom>
        </p:spPr>
      </p:pic>
    </p:spTree>
    <p:extLst>
      <p:ext uri="{BB962C8B-B14F-4D97-AF65-F5344CB8AC3E}">
        <p14:creationId xmlns:p14="http://schemas.microsoft.com/office/powerpoint/2010/main" val="2385224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2415ED-B9F0-4EF6-A340-A193C555B4BB}"/>
              </a:ext>
            </a:extLst>
          </p:cNvPr>
          <p:cNvSpPr txBox="1"/>
          <p:nvPr/>
        </p:nvSpPr>
        <p:spPr>
          <a:xfrm>
            <a:off x="755576" y="332656"/>
            <a:ext cx="7200800" cy="5355312"/>
          </a:xfrm>
          <a:prstGeom prst="rect">
            <a:avLst/>
          </a:prstGeom>
          <a:noFill/>
        </p:spPr>
        <p:txBody>
          <a:bodyPr wrap="square" rtlCol="0">
            <a:spAutoFit/>
          </a:bodyPr>
          <a:lstStyle/>
          <a:p>
            <a:r>
              <a:rPr lang="en-GB" sz="4000" dirty="0"/>
              <a:t>Thank you for attending.</a:t>
            </a:r>
          </a:p>
          <a:p>
            <a:r>
              <a:rPr lang="en-GB" sz="2000" dirty="0"/>
              <a:t>Helpful websites: </a:t>
            </a:r>
          </a:p>
          <a:p>
            <a:r>
              <a:rPr lang="en-GB" sz="2000" dirty="0"/>
              <a:t>BBC KS1 bitesize Maths</a:t>
            </a:r>
          </a:p>
          <a:p>
            <a:r>
              <a:rPr lang="en-GB" sz="2000" dirty="0"/>
              <a:t>Mathletics</a:t>
            </a:r>
          </a:p>
          <a:p>
            <a:r>
              <a:rPr lang="en-GB" sz="2000" dirty="0"/>
              <a:t>Education city</a:t>
            </a:r>
          </a:p>
          <a:p>
            <a:r>
              <a:rPr lang="en-GB" sz="2000" dirty="0"/>
              <a:t>Top Marks Maths</a:t>
            </a:r>
          </a:p>
          <a:p>
            <a:endParaRPr lang="en-GB" sz="2000" dirty="0"/>
          </a:p>
          <a:p>
            <a:endParaRPr lang="en-GB" sz="2400" dirty="0"/>
          </a:p>
          <a:p>
            <a:endParaRPr lang="en-GB" sz="2400" dirty="0"/>
          </a:p>
          <a:p>
            <a:r>
              <a:rPr lang="en-GB" sz="2000"/>
              <a:t>Thanks </a:t>
            </a:r>
            <a:r>
              <a:rPr lang="en-GB" sz="2000" dirty="0"/>
              <a:t>again</a:t>
            </a:r>
          </a:p>
          <a:p>
            <a:endParaRPr lang="en-GB" sz="2000" dirty="0"/>
          </a:p>
          <a:p>
            <a:endParaRPr lang="en-GB" sz="4000" dirty="0"/>
          </a:p>
          <a:p>
            <a:endParaRPr lang="en-GB" dirty="0"/>
          </a:p>
          <a:p>
            <a:endParaRPr lang="en-GB" dirty="0"/>
          </a:p>
          <a:p>
            <a:endParaRPr lang="en-GB" dirty="0"/>
          </a:p>
        </p:txBody>
      </p:sp>
    </p:spTree>
    <p:extLst>
      <p:ext uri="{BB962C8B-B14F-4D97-AF65-F5344CB8AC3E}">
        <p14:creationId xmlns:p14="http://schemas.microsoft.com/office/powerpoint/2010/main" val="1085330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B4F2-8144-46C4-93F6-6D768D52F320}"/>
              </a:ext>
            </a:extLst>
          </p:cNvPr>
          <p:cNvSpPr>
            <a:spLocks noGrp="1" noChangeArrowheads="1"/>
          </p:cNvSpPr>
          <p:nvPr>
            <p:ph type="title"/>
          </p:nvPr>
        </p:nvSpPr>
        <p:spPr>
          <a:xfrm>
            <a:off x="768096" y="585216"/>
            <a:ext cx="2834314" cy="1499616"/>
          </a:xfrm>
        </p:spPr>
        <p:txBody>
          <a:bodyPr>
            <a:normAutofit/>
          </a:bodyPr>
          <a:lstStyle/>
          <a:p>
            <a:r>
              <a:rPr lang="en-GB" altLang="en-US" sz="3800">
                <a:solidFill>
                  <a:srgbClr val="FFFFFF"/>
                </a:solidFill>
              </a:rPr>
              <a:t>Shape and space</a:t>
            </a:r>
          </a:p>
        </p:txBody>
      </p:sp>
      <p:sp>
        <p:nvSpPr>
          <p:cNvPr id="3" name="Content Placeholder 2">
            <a:extLst>
              <a:ext uri="{FF2B5EF4-FFF2-40B4-BE49-F238E27FC236}">
                <a16:creationId xmlns:a16="http://schemas.microsoft.com/office/drawing/2014/main" id="{16E28EB9-D74B-43B1-A7E9-AB6FA695FAD6}"/>
              </a:ext>
            </a:extLst>
          </p:cNvPr>
          <p:cNvSpPr>
            <a:spLocks noGrp="1" noChangeArrowheads="1"/>
          </p:cNvSpPr>
          <p:nvPr>
            <p:ph idx="1"/>
          </p:nvPr>
        </p:nvSpPr>
        <p:spPr>
          <a:xfrm>
            <a:off x="768096" y="2286000"/>
            <a:ext cx="2843784" cy="3931920"/>
          </a:xfrm>
        </p:spPr>
        <p:txBody>
          <a:bodyPr>
            <a:normAutofit/>
          </a:bodyPr>
          <a:lstStyle/>
          <a:p>
            <a:r>
              <a:rPr lang="en-GB" altLang="en-US" sz="1600">
                <a:solidFill>
                  <a:srgbClr val="FFFFFF"/>
                </a:solidFill>
              </a:rPr>
              <a:t>Knowledge and names of 2d and 3d shape.</a:t>
            </a:r>
          </a:p>
          <a:p>
            <a:r>
              <a:rPr lang="en-GB" altLang="en-US" sz="1600">
                <a:solidFill>
                  <a:srgbClr val="FFFFFF"/>
                </a:solidFill>
              </a:rPr>
              <a:t>Angles</a:t>
            </a:r>
          </a:p>
          <a:p>
            <a:r>
              <a:rPr lang="en-GB" altLang="en-US" sz="1600">
                <a:solidFill>
                  <a:srgbClr val="FFFFFF"/>
                </a:solidFill>
              </a:rPr>
              <a:t>Pattern</a:t>
            </a:r>
          </a:p>
          <a:p>
            <a:r>
              <a:rPr lang="en-GB" altLang="en-US" sz="1600">
                <a:solidFill>
                  <a:srgbClr val="FFFFFF"/>
                </a:solidFill>
              </a:rPr>
              <a:t>Area</a:t>
            </a:r>
          </a:p>
          <a:p>
            <a:r>
              <a:rPr lang="en-GB" altLang="en-US" sz="1600">
                <a:solidFill>
                  <a:srgbClr val="FFFFFF"/>
                </a:solidFill>
              </a:rPr>
              <a:t>Perimeter</a:t>
            </a:r>
          </a:p>
          <a:p>
            <a:r>
              <a:rPr lang="en-GB" altLang="en-US" sz="1600">
                <a:solidFill>
                  <a:srgbClr val="FFFFFF"/>
                </a:solidFill>
              </a:rPr>
              <a:t>Measure  / Time</a:t>
            </a:r>
          </a:p>
        </p:txBody>
      </p:sp>
      <p:pic>
        <p:nvPicPr>
          <p:cNvPr id="18434" name="Picture 2">
            <a:extLst>
              <a:ext uri="{FF2B5EF4-FFF2-40B4-BE49-F238E27FC236}">
                <a16:creationId xmlns:a16="http://schemas.microsoft.com/office/drawing/2014/main" id="{5C943626-A6D5-43FF-84EB-BA9B19642B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42710" y="1102916"/>
            <a:ext cx="2484792" cy="180147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a:extLst>
              <a:ext uri="{FF2B5EF4-FFF2-40B4-BE49-F238E27FC236}">
                <a16:creationId xmlns:a16="http://schemas.microsoft.com/office/drawing/2014/main" id="{7483894D-15D9-4CBB-9D09-360407FECA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86650" y="1370713"/>
            <a:ext cx="1221581" cy="12791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a:extLst>
              <a:ext uri="{FF2B5EF4-FFF2-40B4-BE49-F238E27FC236}">
                <a16:creationId xmlns:a16="http://schemas.microsoft.com/office/drawing/2014/main" id="{522D5572-ABE0-4192-88A5-6520701EE1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21403" y="4770939"/>
            <a:ext cx="2118634" cy="1239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a:extLst>
              <a:ext uri="{FF2B5EF4-FFF2-40B4-BE49-F238E27FC236}">
                <a16:creationId xmlns:a16="http://schemas.microsoft.com/office/drawing/2014/main" id="{B960CEC2-338C-4A49-A899-1EC3B8ECFF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10103" y="4595922"/>
            <a:ext cx="1598573" cy="159857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8438"/>
                                        </p:tgtEl>
                                        <p:attrNameLst>
                                          <p:attrName>style.visibility</p:attrName>
                                        </p:attrNameLst>
                                      </p:cBhvr>
                                      <p:to>
                                        <p:strVal val="visible"/>
                                      </p:to>
                                    </p:set>
                                    <p:anim calcmode="lin" valueType="num">
                                      <p:cBhvr additive="base">
                                        <p:cTn id="29" dur="500" fill="hold"/>
                                        <p:tgtEl>
                                          <p:spTgt spid="18438"/>
                                        </p:tgtEl>
                                        <p:attrNameLst>
                                          <p:attrName>ppt_x</p:attrName>
                                        </p:attrNameLst>
                                      </p:cBhvr>
                                      <p:tavLst>
                                        <p:tav tm="0">
                                          <p:val>
                                            <p:strVal val="#ppt_x"/>
                                          </p:val>
                                        </p:tav>
                                        <p:tav tm="100000">
                                          <p:val>
                                            <p:strVal val="#ppt_x"/>
                                          </p:val>
                                        </p:tav>
                                      </p:tavLst>
                                    </p:anim>
                                    <p:anim calcmode="lin" valueType="num">
                                      <p:cBhvr additive="base">
                                        <p:cTn id="30"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8436"/>
                                        </p:tgtEl>
                                        <p:attrNameLst>
                                          <p:attrName>style.visibility</p:attrName>
                                        </p:attrNameLst>
                                      </p:cBhvr>
                                      <p:to>
                                        <p:strVal val="visible"/>
                                      </p:to>
                                    </p:set>
                                    <p:anim calcmode="lin" valueType="num">
                                      <p:cBhvr additive="base">
                                        <p:cTn id="35" dur="500" fill="hold"/>
                                        <p:tgtEl>
                                          <p:spTgt spid="18436"/>
                                        </p:tgtEl>
                                        <p:attrNameLst>
                                          <p:attrName>ppt_x</p:attrName>
                                        </p:attrNameLst>
                                      </p:cBhvr>
                                      <p:tavLst>
                                        <p:tav tm="0">
                                          <p:val>
                                            <p:strVal val="#ppt_x"/>
                                          </p:val>
                                        </p:tav>
                                        <p:tav tm="100000">
                                          <p:val>
                                            <p:strVal val="#ppt_x"/>
                                          </p:val>
                                        </p:tav>
                                      </p:tavLst>
                                    </p:anim>
                                    <p:anim calcmode="lin" valueType="num">
                                      <p:cBhvr additive="base">
                                        <p:cTn id="36"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8434"/>
                                        </p:tgtEl>
                                        <p:attrNameLst>
                                          <p:attrName>style.visibility</p:attrName>
                                        </p:attrNameLst>
                                      </p:cBhvr>
                                      <p:to>
                                        <p:strVal val="visible"/>
                                      </p:to>
                                    </p:set>
                                    <p:anim calcmode="lin" valueType="num">
                                      <p:cBhvr additive="base">
                                        <p:cTn id="41" dur="500" fill="hold"/>
                                        <p:tgtEl>
                                          <p:spTgt spid="18434"/>
                                        </p:tgtEl>
                                        <p:attrNameLst>
                                          <p:attrName>ppt_x</p:attrName>
                                        </p:attrNameLst>
                                      </p:cBhvr>
                                      <p:tavLst>
                                        <p:tav tm="0">
                                          <p:val>
                                            <p:strVal val="#ppt_x"/>
                                          </p:val>
                                        </p:tav>
                                        <p:tav tm="100000">
                                          <p:val>
                                            <p:strVal val="#ppt_x"/>
                                          </p:val>
                                        </p:tav>
                                      </p:tavLst>
                                    </p:anim>
                                    <p:anim calcmode="lin" valueType="num">
                                      <p:cBhvr additive="base">
                                        <p:cTn id="42"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 calcmode="lin" valueType="num">
                                      <p:cBhvr additive="base">
                                        <p:cTn id="4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8437"/>
                                        </p:tgtEl>
                                        <p:attrNameLst>
                                          <p:attrName>style.visibility</p:attrName>
                                        </p:attrNameLst>
                                      </p:cBhvr>
                                      <p:to>
                                        <p:strVal val="visible"/>
                                      </p:to>
                                    </p:set>
                                    <p:anim calcmode="lin" valueType="num">
                                      <p:cBhvr additive="base">
                                        <p:cTn id="57" dur="500" fill="hold"/>
                                        <p:tgtEl>
                                          <p:spTgt spid="18437"/>
                                        </p:tgtEl>
                                        <p:attrNameLst>
                                          <p:attrName>ppt_x</p:attrName>
                                        </p:attrNameLst>
                                      </p:cBhvr>
                                      <p:tavLst>
                                        <p:tav tm="0">
                                          <p:val>
                                            <p:strVal val="#ppt_x"/>
                                          </p:val>
                                        </p:tav>
                                        <p:tav tm="100000">
                                          <p:val>
                                            <p:strVal val="#ppt_x"/>
                                          </p:val>
                                        </p:tav>
                                      </p:tavLst>
                                    </p:anim>
                                    <p:anim calcmode="lin" valueType="num">
                                      <p:cBhvr additive="base">
                                        <p:cTn id="58"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 calcmode="lin" valueType="num">
                                      <p:cBhvr additive="base">
                                        <p:cTn id="6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BB42-5A42-4153-B60D-627E9343555A}"/>
              </a:ext>
            </a:extLst>
          </p:cNvPr>
          <p:cNvSpPr>
            <a:spLocks noGrp="1" noChangeArrowheads="1"/>
          </p:cNvSpPr>
          <p:nvPr>
            <p:ph type="title"/>
          </p:nvPr>
        </p:nvSpPr>
        <p:spPr/>
        <p:txBody>
          <a:bodyPr/>
          <a:lstStyle/>
          <a:p>
            <a:r>
              <a:rPr lang="en-GB" altLang="en-US"/>
              <a:t>Data handling</a:t>
            </a:r>
          </a:p>
        </p:txBody>
      </p:sp>
      <p:sp>
        <p:nvSpPr>
          <p:cNvPr id="3" name="Content Placeholder 2">
            <a:extLst>
              <a:ext uri="{FF2B5EF4-FFF2-40B4-BE49-F238E27FC236}">
                <a16:creationId xmlns:a16="http://schemas.microsoft.com/office/drawing/2014/main" id="{FAF250BC-A8E7-41A7-8C26-65C1AB13C779}"/>
              </a:ext>
            </a:extLst>
          </p:cNvPr>
          <p:cNvSpPr>
            <a:spLocks noGrp="1"/>
          </p:cNvSpPr>
          <p:nvPr>
            <p:ph idx="1"/>
          </p:nvPr>
        </p:nvSpPr>
        <p:spPr/>
        <p:txBody>
          <a:bodyPr/>
          <a:lstStyle/>
          <a:p>
            <a:pPr>
              <a:defRPr/>
            </a:pPr>
            <a:r>
              <a:rPr lang="en-GB" dirty="0"/>
              <a:t>Bar charts</a:t>
            </a:r>
          </a:p>
          <a:p>
            <a:pPr>
              <a:defRPr/>
            </a:pPr>
            <a:r>
              <a:rPr lang="en-GB" dirty="0"/>
              <a:t>Tally charts</a:t>
            </a:r>
          </a:p>
          <a:p>
            <a:pPr>
              <a:defRPr/>
            </a:pPr>
            <a:r>
              <a:rPr lang="en-GB" dirty="0"/>
              <a:t>Venn diagrams</a:t>
            </a:r>
          </a:p>
          <a:p>
            <a:pPr>
              <a:defRPr/>
            </a:pPr>
            <a:r>
              <a:rPr lang="en-GB" dirty="0"/>
              <a:t>Pictograms</a:t>
            </a:r>
          </a:p>
          <a:p>
            <a:pPr>
              <a:defRPr/>
            </a:pPr>
            <a:r>
              <a:rPr lang="en-GB" dirty="0"/>
              <a:t>Asking and answering questions about data.</a:t>
            </a:r>
          </a:p>
          <a:p>
            <a:pPr marL="0" indent="0">
              <a:buFontTx/>
              <a:buNone/>
              <a:defRPr/>
            </a:pPr>
            <a:endParaRPr lang="en-GB" dirty="0"/>
          </a:p>
        </p:txBody>
      </p:sp>
      <p:pic>
        <p:nvPicPr>
          <p:cNvPr id="19458" name="Picture 2">
            <a:extLst>
              <a:ext uri="{FF2B5EF4-FFF2-40B4-BE49-F238E27FC236}">
                <a16:creationId xmlns:a16="http://schemas.microsoft.com/office/drawing/2014/main" id="{203E9A78-9291-4612-B5AF-7E9854C62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404813"/>
            <a:ext cx="16764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a:extLst>
              <a:ext uri="{FF2B5EF4-FFF2-40B4-BE49-F238E27FC236}">
                <a16:creationId xmlns:a16="http://schemas.microsoft.com/office/drawing/2014/main" id="{C15E8D7B-82C1-4F48-8461-7D4D3B6A3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825753"/>
            <a:ext cx="1792288" cy="150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a:extLst>
              <a:ext uri="{FF2B5EF4-FFF2-40B4-BE49-F238E27FC236}">
                <a16:creationId xmlns:a16="http://schemas.microsoft.com/office/drawing/2014/main" id="{45B87D80-6D1A-4AFA-A0D4-42A50D44A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713" y="2802731"/>
            <a:ext cx="24669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a:extLst>
              <a:ext uri="{FF2B5EF4-FFF2-40B4-BE49-F238E27FC236}">
                <a16:creationId xmlns:a16="http://schemas.microsoft.com/office/drawing/2014/main" id="{803B8264-9DEF-48AF-89AD-C3114E031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350" y="4724400"/>
            <a:ext cx="2174875" cy="187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a:extLst>
              <a:ext uri="{FF2B5EF4-FFF2-40B4-BE49-F238E27FC236}">
                <a16:creationId xmlns:a16="http://schemas.microsoft.com/office/drawing/2014/main" id="{8FEF867B-2D48-43BF-A5D3-1D60DDA165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765675"/>
            <a:ext cx="3403600" cy="183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additive="base">
                                        <p:cTn id="13" dur="500" fill="hold"/>
                                        <p:tgtEl>
                                          <p:spTgt spid="19459"/>
                                        </p:tgtEl>
                                        <p:attrNameLst>
                                          <p:attrName>ppt_x</p:attrName>
                                        </p:attrNameLst>
                                      </p:cBhvr>
                                      <p:tavLst>
                                        <p:tav tm="0">
                                          <p:val>
                                            <p:strVal val="#ppt_x"/>
                                          </p:val>
                                        </p:tav>
                                        <p:tav tm="100000">
                                          <p:val>
                                            <p:strVal val="#ppt_x"/>
                                          </p:val>
                                        </p:tav>
                                      </p:tavLst>
                                    </p:anim>
                                    <p:anim calcmode="lin" valueType="num">
                                      <p:cBhvr additive="base">
                                        <p:cTn id="14"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460"/>
                                        </p:tgtEl>
                                        <p:attrNameLst>
                                          <p:attrName>style.visibility</p:attrName>
                                        </p:attrNameLst>
                                      </p:cBhvr>
                                      <p:to>
                                        <p:strVal val="visible"/>
                                      </p:to>
                                    </p:set>
                                    <p:anim calcmode="lin" valueType="num">
                                      <p:cBhvr additive="base">
                                        <p:cTn id="19" dur="500" fill="hold"/>
                                        <p:tgtEl>
                                          <p:spTgt spid="19460"/>
                                        </p:tgtEl>
                                        <p:attrNameLst>
                                          <p:attrName>ppt_x</p:attrName>
                                        </p:attrNameLst>
                                      </p:cBhvr>
                                      <p:tavLst>
                                        <p:tav tm="0">
                                          <p:val>
                                            <p:strVal val="#ppt_x"/>
                                          </p:val>
                                        </p:tav>
                                        <p:tav tm="100000">
                                          <p:val>
                                            <p:strVal val="#ppt_x"/>
                                          </p:val>
                                        </p:tav>
                                      </p:tavLst>
                                    </p:anim>
                                    <p:anim calcmode="lin" valueType="num">
                                      <p:cBhvr additive="base">
                                        <p:cTn id="20"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9462"/>
                                        </p:tgtEl>
                                        <p:attrNameLst>
                                          <p:attrName>style.visibility</p:attrName>
                                        </p:attrNameLst>
                                      </p:cBhvr>
                                      <p:to>
                                        <p:strVal val="visible"/>
                                      </p:to>
                                    </p:set>
                                    <p:anim calcmode="lin" valueType="num">
                                      <p:cBhvr additive="base">
                                        <p:cTn id="49" dur="500" fill="hold"/>
                                        <p:tgtEl>
                                          <p:spTgt spid="19462"/>
                                        </p:tgtEl>
                                        <p:attrNameLst>
                                          <p:attrName>ppt_x</p:attrName>
                                        </p:attrNameLst>
                                      </p:cBhvr>
                                      <p:tavLst>
                                        <p:tav tm="0">
                                          <p:val>
                                            <p:strVal val="#ppt_x"/>
                                          </p:val>
                                        </p:tav>
                                        <p:tav tm="100000">
                                          <p:val>
                                            <p:strVal val="#ppt_x"/>
                                          </p:val>
                                        </p:tav>
                                      </p:tavLst>
                                    </p:anim>
                                    <p:anim calcmode="lin" valueType="num">
                                      <p:cBhvr additive="base">
                                        <p:cTn id="50"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9461"/>
                                        </p:tgtEl>
                                        <p:attrNameLst>
                                          <p:attrName>style.visibility</p:attrName>
                                        </p:attrNameLst>
                                      </p:cBhvr>
                                      <p:to>
                                        <p:strVal val="visible"/>
                                      </p:to>
                                    </p:set>
                                    <p:anim calcmode="lin" valueType="num">
                                      <p:cBhvr additive="base">
                                        <p:cTn id="55" dur="500" fill="hold"/>
                                        <p:tgtEl>
                                          <p:spTgt spid="19461"/>
                                        </p:tgtEl>
                                        <p:attrNameLst>
                                          <p:attrName>ppt_x</p:attrName>
                                        </p:attrNameLst>
                                      </p:cBhvr>
                                      <p:tavLst>
                                        <p:tav tm="0">
                                          <p:val>
                                            <p:strVal val="#ppt_x"/>
                                          </p:val>
                                        </p:tav>
                                        <p:tav tm="100000">
                                          <p:val>
                                            <p:strVal val="#ppt_x"/>
                                          </p:val>
                                        </p:tav>
                                      </p:tavLst>
                                    </p:anim>
                                    <p:anim calcmode="lin" valueType="num">
                                      <p:cBhvr additive="base">
                                        <p:cTn id="56"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9458"/>
                                        </p:tgtEl>
                                        <p:attrNameLst>
                                          <p:attrName>style.visibility</p:attrName>
                                        </p:attrNameLst>
                                      </p:cBhvr>
                                      <p:to>
                                        <p:strVal val="visible"/>
                                      </p:to>
                                    </p:set>
                                    <p:anim calcmode="lin" valueType="num">
                                      <p:cBhvr additive="base">
                                        <p:cTn id="61" dur="500" fill="hold"/>
                                        <p:tgtEl>
                                          <p:spTgt spid="19458"/>
                                        </p:tgtEl>
                                        <p:attrNameLst>
                                          <p:attrName>ppt_x</p:attrName>
                                        </p:attrNameLst>
                                      </p:cBhvr>
                                      <p:tavLst>
                                        <p:tav tm="0">
                                          <p:val>
                                            <p:strVal val="#ppt_x"/>
                                          </p:val>
                                        </p:tav>
                                        <p:tav tm="100000">
                                          <p:val>
                                            <p:strVal val="#ppt_x"/>
                                          </p:val>
                                        </p:tav>
                                      </p:tavLst>
                                    </p:anim>
                                    <p:anim calcmode="lin" valueType="num">
                                      <p:cBhvr additive="base">
                                        <p:cTn id="62"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F286-D00A-4112-A9B6-598E257FE440}"/>
              </a:ext>
            </a:extLst>
          </p:cNvPr>
          <p:cNvSpPr>
            <a:spLocks noGrp="1" noChangeArrowheads="1"/>
          </p:cNvSpPr>
          <p:nvPr>
            <p:ph type="title"/>
          </p:nvPr>
        </p:nvSpPr>
        <p:spPr>
          <a:xfrm>
            <a:off x="768096" y="585216"/>
            <a:ext cx="2834314" cy="1499616"/>
          </a:xfrm>
        </p:spPr>
        <p:txBody>
          <a:bodyPr>
            <a:normAutofit/>
          </a:bodyPr>
          <a:lstStyle/>
          <a:p>
            <a:r>
              <a:rPr lang="en-GB" altLang="en-US">
                <a:solidFill>
                  <a:srgbClr val="FFFFFF"/>
                </a:solidFill>
              </a:rPr>
              <a:t>Using and applying</a:t>
            </a:r>
          </a:p>
        </p:txBody>
      </p:sp>
      <p:sp>
        <p:nvSpPr>
          <p:cNvPr id="3" name="Content Placeholder 2">
            <a:extLst>
              <a:ext uri="{FF2B5EF4-FFF2-40B4-BE49-F238E27FC236}">
                <a16:creationId xmlns:a16="http://schemas.microsoft.com/office/drawing/2014/main" id="{95CA0284-7BB7-4E2A-874B-0F5A80E7BA40}"/>
              </a:ext>
            </a:extLst>
          </p:cNvPr>
          <p:cNvSpPr>
            <a:spLocks noGrp="1"/>
          </p:cNvSpPr>
          <p:nvPr>
            <p:ph idx="1"/>
          </p:nvPr>
        </p:nvSpPr>
        <p:spPr>
          <a:xfrm>
            <a:off x="768096" y="2286000"/>
            <a:ext cx="2843784" cy="3931920"/>
          </a:xfrm>
        </p:spPr>
        <p:txBody>
          <a:bodyPr>
            <a:normAutofit/>
          </a:bodyPr>
          <a:lstStyle/>
          <a:p>
            <a:pPr>
              <a:defRPr/>
            </a:pPr>
            <a:r>
              <a:rPr lang="en-GB">
                <a:solidFill>
                  <a:srgbClr val="FFFFFF"/>
                </a:solidFill>
              </a:rPr>
              <a:t>Mental application</a:t>
            </a:r>
          </a:p>
          <a:p>
            <a:pPr>
              <a:defRPr/>
            </a:pPr>
            <a:r>
              <a:rPr lang="en-GB">
                <a:solidFill>
                  <a:srgbClr val="FFFFFF"/>
                </a:solidFill>
              </a:rPr>
              <a:t>Questions </a:t>
            </a:r>
          </a:p>
          <a:p>
            <a:pPr>
              <a:defRPr/>
            </a:pPr>
            <a:r>
              <a:rPr lang="en-GB">
                <a:solidFill>
                  <a:srgbClr val="FFFFFF"/>
                </a:solidFill>
              </a:rPr>
              <a:t>Written problems.</a:t>
            </a:r>
          </a:p>
          <a:p>
            <a:pPr>
              <a:defRPr/>
            </a:pPr>
            <a:r>
              <a:rPr lang="en-GB">
                <a:solidFill>
                  <a:srgbClr val="FFFFFF"/>
                </a:solidFill>
              </a:rPr>
              <a:t>1,2,3, step problems using 1 or more operations.</a:t>
            </a:r>
          </a:p>
          <a:p>
            <a:pPr marL="0" indent="0">
              <a:buFontTx/>
              <a:buNone/>
              <a:defRPr/>
            </a:pPr>
            <a:endParaRPr lang="en-GB">
              <a:solidFill>
                <a:srgbClr val="FFFFFF"/>
              </a:solidFill>
            </a:endParaRPr>
          </a:p>
          <a:p>
            <a:pPr>
              <a:defRPr/>
            </a:pPr>
            <a:endParaRPr lang="en-GB">
              <a:solidFill>
                <a:srgbClr val="FFFFFF"/>
              </a:solidFill>
            </a:endParaRPr>
          </a:p>
        </p:txBody>
      </p:sp>
      <p:pic>
        <p:nvPicPr>
          <p:cNvPr id="20482" name="Picture 2">
            <a:extLst>
              <a:ext uri="{FF2B5EF4-FFF2-40B4-BE49-F238E27FC236}">
                <a16:creationId xmlns:a16="http://schemas.microsoft.com/office/drawing/2014/main" id="{A8516F74-C88E-4E9D-B261-2DE5DA535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6" r="3849" b="1"/>
          <a:stretch/>
        </p:blipFill>
        <p:spPr bwMode="auto">
          <a:xfrm>
            <a:off x="4101411" y="10"/>
            <a:ext cx="5042589"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482"/>
                                        </p:tgtEl>
                                        <p:attrNameLst>
                                          <p:attrName>style.visibility</p:attrName>
                                        </p:attrNameLst>
                                      </p:cBhvr>
                                      <p:to>
                                        <p:strVal val="visible"/>
                                      </p:to>
                                    </p:set>
                                    <p:anim calcmode="lin" valueType="num">
                                      <p:cBhvr additive="base">
                                        <p:cTn id="31" dur="500" fill="hold"/>
                                        <p:tgtEl>
                                          <p:spTgt spid="20482"/>
                                        </p:tgtEl>
                                        <p:attrNameLst>
                                          <p:attrName>ppt_x</p:attrName>
                                        </p:attrNameLst>
                                      </p:cBhvr>
                                      <p:tavLst>
                                        <p:tav tm="0">
                                          <p:val>
                                            <p:strVal val="#ppt_x"/>
                                          </p:val>
                                        </p:tav>
                                        <p:tav tm="100000">
                                          <p:val>
                                            <p:strVal val="#ppt_x"/>
                                          </p:val>
                                        </p:tav>
                                      </p:tavLst>
                                    </p:anim>
                                    <p:anim calcmode="lin" valueType="num">
                                      <p:cBhvr additive="base">
                                        <p:cTn id="32"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8029EB5F-7597-43AD-9C99-EA6809287B35}"/>
              </a:ext>
            </a:extLst>
          </p:cNvPr>
          <p:cNvSpPr>
            <a:spLocks noGrp="1" noChangeArrowheads="1"/>
          </p:cNvSpPr>
          <p:nvPr>
            <p:ph type="title"/>
          </p:nvPr>
        </p:nvSpPr>
        <p:spPr/>
        <p:txBody>
          <a:bodyPr>
            <a:normAutofit/>
          </a:bodyPr>
          <a:lstStyle/>
          <a:p>
            <a:r>
              <a:rPr lang="en-GB" altLang="en-US" dirty="0"/>
              <a:t>Dyscalculia</a:t>
            </a:r>
          </a:p>
        </p:txBody>
      </p:sp>
      <p:graphicFrame>
        <p:nvGraphicFramePr>
          <p:cNvPr id="12293" name="Content Placeholder 2">
            <a:extLst>
              <a:ext uri="{FF2B5EF4-FFF2-40B4-BE49-F238E27FC236}">
                <a16:creationId xmlns:a16="http://schemas.microsoft.com/office/drawing/2014/main" id="{C800E2B2-0B9B-47E8-A08F-DFF105FF0A11}"/>
              </a:ext>
            </a:extLst>
          </p:cNvPr>
          <p:cNvGraphicFramePr>
            <a:graphicFrameLocks noGrp="1"/>
          </p:cNvGraphicFramePr>
          <p:nvPr>
            <p:ph idx="1"/>
            <p:extLst>
              <p:ext uri="{D42A27DB-BD31-4B8C-83A1-F6EECF244321}">
                <p14:modId xmlns:p14="http://schemas.microsoft.com/office/powerpoint/2010/main" val="2162103211"/>
              </p:ext>
            </p:extLst>
          </p:nvPr>
        </p:nvGraphicFramePr>
        <p:xfrm>
          <a:off x="768350" y="2286000"/>
          <a:ext cx="7289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docProps/app.xml><?xml version="1.0" encoding="utf-8"?>
<Properties xmlns="http://schemas.openxmlformats.org/officeDocument/2006/extended-properties" xmlns:vt="http://schemas.openxmlformats.org/officeDocument/2006/docPropsVTypes">
  <Template>Integral</Template>
  <TotalTime>350</TotalTime>
  <Words>689</Words>
  <Application>Microsoft Office PowerPoint</Application>
  <PresentationFormat>On-screen Show (4:3)</PresentationFormat>
  <Paragraphs>119</Paragraphs>
  <Slides>51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Arial</vt:lpstr>
      <vt:lpstr>Comic Sans MS</vt:lpstr>
      <vt:lpstr>Tw Cen MT</vt:lpstr>
      <vt:lpstr>Tw Cen MT Condensed</vt:lpstr>
      <vt:lpstr>Wingdings 3</vt:lpstr>
      <vt:lpstr>Integral</vt:lpstr>
      <vt:lpstr>Acrobat Document</vt:lpstr>
      <vt:lpstr>Maths Parent support group</vt:lpstr>
      <vt:lpstr>Welcome </vt:lpstr>
      <vt:lpstr>Contents</vt:lpstr>
      <vt:lpstr>Maths subjects</vt:lpstr>
      <vt:lpstr>Number and the number system</vt:lpstr>
      <vt:lpstr>Shape and space</vt:lpstr>
      <vt:lpstr>Data handling</vt:lpstr>
      <vt:lpstr>Using and applying</vt:lpstr>
      <vt:lpstr>Dyscalculia</vt:lpstr>
      <vt:lpstr>Dyslexia</vt:lpstr>
      <vt:lpstr>PowerPoint Presentation</vt:lpstr>
      <vt:lpstr>PowerPoint Presentation</vt:lpstr>
      <vt:lpstr>PowerPoint Presentation</vt:lpstr>
      <vt:lpstr>Maths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Order Visual</vt:lpstr>
      <vt:lpstr>Base Ten</vt:lpstr>
      <vt:lpstr>Numicon</vt:lpstr>
      <vt:lpstr>Base Ten</vt:lpstr>
      <vt:lpstr>Cubes</vt:lpstr>
      <vt:lpstr>PowerPoint Presentation</vt:lpstr>
      <vt:lpstr>Real Life Maths</vt:lpstr>
      <vt:lpstr>Real life problems</vt:lpstr>
      <vt:lpstr>PowerPoint Presentation</vt:lpstr>
      <vt:lpstr>REAL LIFE MATHS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Parent support group</dc:title>
  <dc:creator>Windows User</dc:creator>
  <cp:lastModifiedBy>Lorna Billington</cp:lastModifiedBy>
  <cp:revision>39</cp:revision>
  <dcterms:created xsi:type="dcterms:W3CDTF">2021-03-09T13:24:43Z</dcterms:created>
  <dcterms:modified xsi:type="dcterms:W3CDTF">2021-03-17T11:00:12Z</dcterms:modified>
</cp:coreProperties>
</file>